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1" r:id="rId6"/>
    <p:sldId id="268" r:id="rId7"/>
    <p:sldId id="262" r:id="rId8"/>
    <p:sldId id="263" r:id="rId9"/>
    <p:sldId id="264" r:id="rId10"/>
    <p:sldId id="267" r:id="rId11"/>
    <p:sldId id="265" r:id="rId12"/>
    <p:sldId id="266" r:id="rId13"/>
    <p:sldId id="26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niupa Povilas" initials="KP" lastIdx="1" clrIdx="0">
    <p:extLst>
      <p:ext uri="{19B8F6BF-5375-455C-9EA6-DF929625EA0E}">
        <p15:presenceInfo xmlns:p15="http://schemas.microsoft.com/office/powerpoint/2012/main" userId="S-1-5-21-2391893114-1476626587-877049782-168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64" d="100"/>
          <a:sy n="64" d="100"/>
        </p:scale>
        <p:origin x="48"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000" dirty="0" err="1">
                <a:solidFill>
                  <a:schemeClr val="bg1"/>
                </a:solidFill>
                <a:latin typeface="Times New Roman" panose="02020603050405020304" pitchFamily="18" charset="0"/>
                <a:cs typeface="Times New Roman" panose="02020603050405020304" pitchFamily="18" charset="0"/>
              </a:rPr>
              <a:t>Labiausiai</a:t>
            </a:r>
            <a:r>
              <a:rPr lang="en-US" sz="2000" dirty="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pasitaikantys</a:t>
            </a:r>
            <a:r>
              <a:rPr lang="lt-LT" sz="2000" baseline="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automobilio</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a:solidFill>
                  <a:schemeClr val="bg1"/>
                </a:solidFill>
                <a:latin typeface="Times New Roman" panose="02020603050405020304" pitchFamily="18" charset="0"/>
                <a:cs typeface="Times New Roman" panose="02020603050405020304" pitchFamily="18" charset="0"/>
              </a:rPr>
              <a:t>gedimai</a:t>
            </a:r>
            <a:endParaRPr lang="en-US" sz="2000" dirty="0">
              <a:solidFill>
                <a:schemeClr val="bg1"/>
              </a:solidFill>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Labiausiai pasitaikantys automobilio gedimai</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Pt>
            <c:idx val="2"/>
            <c:bubble3D val="0"/>
            <c:spPr>
              <a:solidFill>
                <a:schemeClr val="accent3"/>
              </a:solidFill>
              <a:ln w="25400">
                <a:solidFill>
                  <a:schemeClr val="lt1"/>
                </a:solidFill>
              </a:ln>
              <a:effectLst/>
              <a:sp3d contourW="25400">
                <a:contourClr>
                  <a:schemeClr val="lt1"/>
                </a:contourClr>
              </a:sp3d>
            </c:spPr>
          </c:dPt>
          <c:dPt>
            <c:idx val="3"/>
            <c:bubble3D val="0"/>
            <c:spPr>
              <a:solidFill>
                <a:schemeClr val="accent4"/>
              </a:solidFill>
              <a:ln w="25400">
                <a:solidFill>
                  <a:schemeClr val="lt1"/>
                </a:solidFill>
              </a:ln>
              <a:effectLst/>
              <a:sp3d contourW="25400">
                <a:contourClr>
                  <a:schemeClr val="lt1"/>
                </a:contourClr>
              </a:sp3d>
            </c:spPr>
          </c:dPt>
          <c:dPt>
            <c:idx val="4"/>
            <c:bubble3D val="0"/>
            <c:spPr>
              <a:solidFill>
                <a:schemeClr val="accent5"/>
              </a:solidFill>
              <a:ln w="25400">
                <a:solidFill>
                  <a:schemeClr val="lt1"/>
                </a:solidFill>
              </a:ln>
              <a:effectLst/>
              <a:sp3d contourW="25400">
                <a:contourClr>
                  <a:schemeClr val="lt1"/>
                </a:contourClr>
              </a:sp3d>
            </c:spPr>
          </c:dPt>
          <c:dLbls>
            <c:dLbl>
              <c:idx val="0"/>
              <c:layout>
                <c:manualLayout>
                  <c:x val="0.22309234375530324"/>
                  <c:y val="6.4448465393156282E-2"/>
                </c:manualLayout>
              </c:layout>
              <c:tx>
                <c:rich>
                  <a:bodyPr/>
                  <a:lstStyle/>
                  <a:p>
                    <a:fld id="{A0AF84F1-721E-42AE-B03D-0EB257EFDF81}" type="CATEGORYNAME">
                      <a:rPr lang="lt-LT" sz="1600" dirty="0">
                        <a:solidFill>
                          <a:schemeClr val="bg1"/>
                        </a:solidFill>
                        <a:latin typeface="Times New Roman" panose="02020603050405020304" pitchFamily="18" charset="0"/>
                        <a:cs typeface="Times New Roman" panose="02020603050405020304" pitchFamily="18" charset="0"/>
                      </a:rPr>
                      <a:pPr/>
                      <a:t>[CATEGORY NAME]</a:t>
                    </a:fld>
                    <a:r>
                      <a:rPr lang="lt-LT" baseline="0" dirty="0"/>
                      <a:t>
</a:t>
                    </a:r>
                    <a:fld id="{09FE1F39-CF11-4B2D-929B-6D46F32D8A28}" type="PERCENTAGE">
                      <a:rPr lang="lt-LT" sz="1600" baseline="0" dirty="0">
                        <a:solidFill>
                          <a:schemeClr val="bg1"/>
                        </a:solidFill>
                        <a:latin typeface="Times New Roman" panose="02020603050405020304" pitchFamily="18" charset="0"/>
                        <a:cs typeface="Times New Roman" panose="02020603050405020304" pitchFamily="18" charset="0"/>
                      </a:rPr>
                      <a:pPr/>
                      <a:t>[PERCENTAGE]</a:t>
                    </a:fld>
                    <a:endParaRPr lang="lt-LT" baseline="0" dirty="0"/>
                  </a:p>
                </c:rich>
              </c:tx>
              <c:dLblPos val="bestFit"/>
              <c:showLegendKey val="0"/>
              <c:showVal val="0"/>
              <c:showCatName val="1"/>
              <c:showSerName val="0"/>
              <c:showPercent val="1"/>
              <c:showBubbleSize val="0"/>
              <c:extLst>
                <c:ext xmlns:c15="http://schemas.microsoft.com/office/drawing/2012/chart" uri="{CE6537A1-D6FC-4f65-9D91-7224C49458BB}">
                  <c15:layout>
                    <c:manualLayout>
                      <c:w val="0.1819203620920142"/>
                      <c:h val="0.12370433795062882"/>
                    </c:manualLayout>
                  </c15:layout>
                  <c15:dlblFieldTable/>
                  <c15:showDataLabelsRange val="0"/>
                </c:ext>
              </c:extLst>
            </c:dLbl>
            <c:dLbl>
              <c:idx val="1"/>
              <c:layout>
                <c:manualLayout>
                  <c:x val="-1.3904718736006426E-2"/>
                  <c:y val="0.14734638931733704"/>
                </c:manualLayout>
              </c:layout>
              <c:tx>
                <c:rich>
                  <a:bodyPr/>
                  <a:lstStyle/>
                  <a:p>
                    <a:fld id="{F2A20253-4C8A-4787-940B-EA95D59A8F32}" type="CATEGORYNAME">
                      <a:rPr lang="en-US" sz="1600">
                        <a:solidFill>
                          <a:schemeClr val="bg1"/>
                        </a:solidFill>
                        <a:latin typeface="Times New Roman" panose="02020603050405020304" pitchFamily="18" charset="0"/>
                        <a:cs typeface="Times New Roman" panose="02020603050405020304" pitchFamily="18" charset="0"/>
                      </a:rPr>
                      <a:pPr/>
                      <a:t>[CATEGORY NAME]</a:t>
                    </a:fld>
                    <a:r>
                      <a:rPr lang="en-US" baseline="0" dirty="0"/>
                      <a:t>
</a:t>
                    </a:r>
                    <a:fld id="{FCD8DE4D-D400-46D9-8EEF-0EEC174BD4AF}" type="PERCENTAGE">
                      <a:rPr lang="en-US" sz="1600" baseline="0">
                        <a:solidFill>
                          <a:schemeClr val="bg1"/>
                        </a:solidFill>
                        <a:latin typeface="Times New Roman" panose="02020603050405020304" pitchFamily="18" charset="0"/>
                        <a:cs typeface="Times New Roman" panose="02020603050405020304" pitchFamily="18" charset="0"/>
                      </a:rPr>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2"/>
              <c:layout>
                <c:manualLayout>
                  <c:x val="-8.8990199910440479E-2"/>
                  <c:y val="-4.2098968376382169E-2"/>
                </c:manualLayout>
              </c:layout>
              <c:tx>
                <c:rich>
                  <a:bodyPr/>
                  <a:lstStyle/>
                  <a:p>
                    <a:fld id="{2DDFCD82-99E9-407D-BB21-43AACEC68872}" type="CATEGORYNAME">
                      <a:rPr lang="lt-LT" sz="1600">
                        <a:solidFill>
                          <a:schemeClr val="bg1"/>
                        </a:solidFill>
                        <a:latin typeface="Times New Roman" panose="02020603050405020304" pitchFamily="18" charset="0"/>
                        <a:cs typeface="Times New Roman" panose="02020603050405020304" pitchFamily="18" charset="0"/>
                      </a:rPr>
                      <a:pPr/>
                      <a:t>[CATEGORY NAME]</a:t>
                    </a:fld>
                    <a:r>
                      <a:rPr lang="lt-LT" baseline="0" dirty="0"/>
                      <a:t>
</a:t>
                    </a:r>
                    <a:fld id="{88AAAFF7-F5D0-4871-AB0D-B7C30E19C72E}" type="PERCENTAGE">
                      <a:rPr lang="lt-LT" sz="1600" baseline="0">
                        <a:solidFill>
                          <a:schemeClr val="bg1"/>
                        </a:solidFill>
                      </a:rPr>
                      <a:pPr/>
                      <a:t>[PERCENTAGE]</a:t>
                    </a:fld>
                    <a:endParaRPr lang="lt-LT" baseline="0" dirty="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3"/>
              <c:layout>
                <c:manualLayout>
                  <c:x val="-2.5028493724811383E-2"/>
                  <c:y val="-7.577814307748762E-2"/>
                </c:manualLayout>
              </c:layout>
              <c:tx>
                <c:rich>
                  <a:bodyPr/>
                  <a:lstStyle/>
                  <a:p>
                    <a:fld id="{470FE71E-CAC5-485C-BC48-9EA713A1745B}" type="CATEGORYNAME">
                      <a:rPr lang="en-US" sz="1600">
                        <a:solidFill>
                          <a:schemeClr val="bg1"/>
                        </a:solidFill>
                        <a:latin typeface="Times New Roman" panose="02020603050405020304" pitchFamily="18" charset="0"/>
                        <a:cs typeface="Times New Roman" panose="02020603050405020304" pitchFamily="18" charset="0"/>
                      </a:rPr>
                      <a:pPr/>
                      <a:t>[CATEGORY NAME]</a:t>
                    </a:fld>
                    <a:r>
                      <a:rPr lang="en-US" baseline="0" dirty="0"/>
                      <a:t>
</a:t>
                    </a:r>
                    <a:fld id="{FA0510FC-469A-4383-B0AC-0753815DE843}" type="PERCENTAGE">
                      <a:rPr lang="en-US" sz="1600" baseline="0">
                        <a:solidFill>
                          <a:schemeClr val="bg1"/>
                        </a:solidFill>
                        <a:latin typeface="Times New Roman" panose="02020603050405020304" pitchFamily="18" charset="0"/>
                        <a:cs typeface="Times New Roman" panose="02020603050405020304" pitchFamily="18" charset="0"/>
                      </a:rPr>
                      <a:pPr/>
                      <a:t>[PERCENTAGE]</a:t>
                    </a:fld>
                    <a:endParaRPr 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layout/>
              </c:ext>
            </c:extLst>
          </c:dLbls>
          <c:cat>
            <c:strRef>
              <c:f>Sheet1!$A$2:$A$6</c:f>
              <c:strCache>
                <c:ptCount val="5"/>
                <c:pt idx="0">
                  <c:v>Pavarų dėžės gedimai</c:v>
                </c:pt>
                <c:pt idx="1">
                  <c:v>Smulkūs automobilio gedimai</c:v>
                </c:pt>
                <c:pt idx="2">
                  <c:v>Automobilių filtrai</c:v>
                </c:pt>
                <c:pt idx="3">
                  <c:v>Eksploataciniai skysčiai</c:v>
                </c:pt>
                <c:pt idx="4">
                  <c:v>Degimo ir pakaitinimo žvakės</c:v>
                </c:pt>
              </c:strCache>
            </c:strRef>
          </c:cat>
          <c:val>
            <c:numRef>
              <c:f>Sheet1!$B$2:$B$6</c:f>
              <c:numCache>
                <c:formatCode>General</c:formatCode>
                <c:ptCount val="5"/>
                <c:pt idx="0">
                  <c:v>1.5</c:v>
                </c:pt>
                <c:pt idx="1">
                  <c:v>7</c:v>
                </c:pt>
                <c:pt idx="2">
                  <c:v>3.42</c:v>
                </c:pt>
                <c:pt idx="3">
                  <c:v>6</c:v>
                </c:pt>
                <c:pt idx="4">
                  <c:v>8</c:v>
                </c:pt>
              </c:numCache>
            </c:numRef>
          </c:val>
        </c:ser>
        <c:dLbls>
          <c:dLblPos val="bestFit"/>
          <c:showLegendKey val="0"/>
          <c:showVal val="1"/>
          <c:showCatName val="0"/>
          <c:showSerName val="0"/>
          <c:showPercent val="0"/>
          <c:showBubbleSize val="0"/>
          <c:showLeaderLines val="0"/>
        </c:dLbls>
      </c:pie3DChart>
      <c:spPr>
        <a:no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legendEntry>
      <c:legendEntry>
        <c:idx val="1"/>
        <c:txPr>
          <a:bodyPr rot="0" spcFirstLastPara="1" vertOverflow="ellipsis" vert="horz" wrap="square" anchor="ctr" anchorCtr="1"/>
          <a:lstStyle/>
          <a:p>
            <a:pPr>
              <a:defRPr sz="14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legendEntry>
      <c:legendEntry>
        <c:idx val="2"/>
        <c:txPr>
          <a:bodyPr rot="0" spcFirstLastPara="1" vertOverflow="ellipsis" vert="horz" wrap="square" anchor="ctr" anchorCtr="1"/>
          <a:lstStyle/>
          <a:p>
            <a:pPr>
              <a:defRPr sz="14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legendEntry>
      <c:legendEntry>
        <c:idx val="3"/>
        <c:txPr>
          <a:bodyPr rot="0" spcFirstLastPara="1" vertOverflow="ellipsis" vert="horz" wrap="square" anchor="ctr" anchorCtr="1"/>
          <a:lstStyle/>
          <a:p>
            <a:pPr>
              <a:defRPr sz="14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legendEntry>
      <c:legendEntry>
        <c:idx val="4"/>
        <c:txPr>
          <a:bodyPr rot="0" spcFirstLastPara="1" vertOverflow="ellipsis" vert="horz" wrap="square" anchor="ctr" anchorCtr="1"/>
          <a:lstStyle/>
          <a:p>
            <a:pPr>
              <a:defRPr sz="14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legendEntry>
      <c:layout>
        <c:manualLayout>
          <c:xMode val="edge"/>
          <c:yMode val="edge"/>
          <c:x val="8.4340330581950795E-3"/>
          <c:y val="0.90437666842023789"/>
          <c:w val="0.99147465563923931"/>
          <c:h val="8.299364106684752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9-12-04T10:16:53.525" idx="1">
    <p:pos x="7637" y="176"/>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93CD16-110C-4F44-B3BF-8CBE3287DBF1}" type="datetimeFigureOut">
              <a:rPr lang="lt-LT" smtClean="0"/>
              <a:t>2019-12-17</a:t>
            </a:fld>
            <a:endParaRPr lang="lt-L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60DE23-3E58-4E52-9668-BBAD43903EBF}" type="slidenum">
              <a:rPr lang="lt-LT" smtClean="0"/>
              <a:t>‹#›</a:t>
            </a:fld>
            <a:endParaRPr lang="lt-LT"/>
          </a:p>
        </p:txBody>
      </p:sp>
    </p:spTree>
    <p:extLst>
      <p:ext uri="{BB962C8B-B14F-4D97-AF65-F5344CB8AC3E}">
        <p14:creationId xmlns:p14="http://schemas.microsoft.com/office/powerpoint/2010/main" val="2079054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B955FC0C-B706-417B-AAEF-818BE7139CBA}" type="datetime1">
              <a:rPr lang="en-US" smtClean="0"/>
              <a:t>2019-12-17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2742419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1B87C5D-87B4-4348-B966-59FCE3D61941}" type="datetime1">
              <a:rPr lang="en-US" smtClean="0"/>
              <a:t>2019-12-17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3494799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67BF929-7061-4EB0-ACF6-4F5D00B0B76C}" type="datetime1">
              <a:rPr lang="en-US" smtClean="0"/>
              <a:t>2019-12-17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3167034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287C645-DC03-4DD5-9A9E-1FAF041F8832}" type="datetime1">
              <a:rPr lang="en-US" smtClean="0"/>
              <a:t>2019-12-17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BC8671-89A0-4ACD-B64A-337B2C6F1403}"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40540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EE1320E-F093-4BC7-A555-20DF329E7C30}" type="datetime1">
              <a:rPr lang="en-US" smtClean="0"/>
              <a:t>2019-12-17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22945111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CDC6428-F57C-4C2A-BE0B-D3B14713A2D7}" type="datetime1">
              <a:rPr lang="en-US" smtClean="0"/>
              <a:t>2019-12-17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2348062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6CAE5554-B4B2-4A4E-B114-73A6CE3E20C4}" type="datetime1">
              <a:rPr lang="en-US" smtClean="0"/>
              <a:t>2019-12-17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3162621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4EC77C-359F-41BE-A79B-F5A80D244695}" type="datetime1">
              <a:rPr lang="en-US" smtClean="0"/>
              <a:t>2019-12-17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37987969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C3130F-FBA3-44F3-9454-2372B651B8DB}" type="datetime1">
              <a:rPr lang="en-US" smtClean="0"/>
              <a:t>2019-12-17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2897026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923A4C-B03A-436A-82BA-033970E61659}" type="datetime1">
              <a:rPr lang="en-US" smtClean="0"/>
              <a:t>2019-12-17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601099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9A73C3-2847-473C-A4C8-9B675816CDB4}" type="datetime1">
              <a:rPr lang="en-US" smtClean="0"/>
              <a:t>2019-12-17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535976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5AFC207-CB34-4F13-9952-CBC6FFF1CAA2}" type="datetime1">
              <a:rPr lang="en-US" smtClean="0"/>
              <a:t>2019-12-17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243207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2F4257-7993-4BFD-B453-8FBEBB5BF2CF}" type="datetime1">
              <a:rPr lang="en-US" smtClean="0"/>
              <a:t>2019-12-17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2321657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70F6A70-0E52-40E9-A542-01AAEA6A94B9}" type="datetime1">
              <a:rPr lang="en-US" smtClean="0"/>
              <a:t>2019-12-17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257931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3D508F-9DED-4551-B094-25EB065131D1}" type="datetime1">
              <a:rPr lang="en-US" smtClean="0"/>
              <a:t>2019-12-17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2210087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6E020F-FB26-4228-9EAF-5F6415901696}" type="datetime1">
              <a:rPr lang="en-US" smtClean="0"/>
              <a:t>2019-12-17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1923127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8C7726B-2CF1-459A-BAB6-1B4DD0E99902}" type="datetime1">
              <a:rPr lang="en-US" smtClean="0"/>
              <a:t>2019-12-17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BC8671-89A0-4ACD-B64A-337B2C6F1403}" type="slidenum">
              <a:rPr lang="en-US" smtClean="0"/>
              <a:t>‹#›</a:t>
            </a:fld>
            <a:endParaRPr lang="en-US"/>
          </a:p>
        </p:txBody>
      </p:sp>
    </p:spTree>
    <p:extLst>
      <p:ext uri="{BB962C8B-B14F-4D97-AF65-F5344CB8AC3E}">
        <p14:creationId xmlns:p14="http://schemas.microsoft.com/office/powerpoint/2010/main" val="2393680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1C6778F-59E4-4E27-BF51-7FEE0570EB29}" type="datetime1">
              <a:rPr lang="en-US" smtClean="0"/>
              <a:t>2019-12-17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45BC8671-89A0-4ACD-B64A-337B2C6F1403}" type="slidenum">
              <a:rPr lang="en-US" smtClean="0"/>
              <a:t>‹#›</a:t>
            </a:fld>
            <a:endParaRPr lang="en-US"/>
          </a:p>
        </p:txBody>
      </p:sp>
    </p:spTree>
    <p:extLst>
      <p:ext uri="{BB962C8B-B14F-4D97-AF65-F5344CB8AC3E}">
        <p14:creationId xmlns:p14="http://schemas.microsoft.com/office/powerpoint/2010/main" val="23241826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utomanas.lt/kas-slepiasi-uz-zodzio-sankaba/" TargetMode="External"/><Relationship Id="rId2" Type="http://schemas.openxmlformats.org/officeDocument/2006/relationships/hyperlink" Target="https://dalys.lt/en/straipsniai/dazni-automobiliu-gedimai" TargetMode="External"/><Relationship Id="rId1" Type="http://schemas.openxmlformats.org/officeDocument/2006/relationships/slideLayout" Target="../slideLayouts/slideLayout2.xml"/><Relationship Id="rId6" Type="http://schemas.openxmlformats.org/officeDocument/2006/relationships/hyperlink" Target="https://www.google.lt/search?q=smulkus+automobilio+gedimai&amp;sxsrf=ACYBGNRoPa_TEW67BJUYTdiRtQHu0BfZdQ:1576578000258&amp;source=lnms&amp;tbm=isch&amp;sa=X&amp;ved=2ahUKEwjV1andurzmAhWPC-wKHRpOCnoQ_AUoAXoECAsQAw&amp;biw=681&amp;bih=615#imgrc=0c5x70KDWhe5tM" TargetMode="External"/><Relationship Id="rId5" Type="http://schemas.openxmlformats.org/officeDocument/2006/relationships/hyperlink" Target="http://bondedtransmissionspecialists.com/37-2/attachment/transmission/" TargetMode="External"/><Relationship Id="rId4" Type="http://schemas.openxmlformats.org/officeDocument/2006/relationships/hyperlink" Target="https://dalys.lt/en/straipsniai/dazniausi-automatines-pavaru-dezes-gedimo-pozymiai-kada-verta-sunerimt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9" y="2569804"/>
            <a:ext cx="9144000" cy="646560"/>
          </a:xfrm>
        </p:spPr>
        <p:txBody>
          <a:bodyPr>
            <a:normAutofit/>
          </a:bodyPr>
          <a:lstStyle/>
          <a:p>
            <a:pPr algn="ctr"/>
            <a:r>
              <a:rPr lang="lt-LT" sz="1400" b="1" dirty="0" smtClean="0">
                <a:solidFill>
                  <a:schemeClr val="bg1"/>
                </a:solidFill>
                <a:latin typeface="Times New Roman" panose="02020603050405020304" pitchFamily="18" charset="0"/>
                <a:cs typeface="Times New Roman" panose="02020603050405020304" pitchFamily="18" charset="0"/>
              </a:rPr>
              <a:t>Povilas </a:t>
            </a:r>
            <a:r>
              <a:rPr lang="lt-LT" sz="1400" b="1" dirty="0" err="1" smtClean="0">
                <a:solidFill>
                  <a:schemeClr val="bg1"/>
                </a:solidFill>
                <a:latin typeface="Times New Roman" panose="02020603050405020304" pitchFamily="18" charset="0"/>
                <a:cs typeface="Times New Roman" panose="02020603050405020304" pitchFamily="18" charset="0"/>
              </a:rPr>
              <a:t>Kniupa</a:t>
            </a:r>
            <a:endParaRPr lang="lt-LT" sz="1400" b="1" dirty="0" smtClean="0">
              <a:solidFill>
                <a:schemeClr val="bg1"/>
              </a:solidFill>
              <a:latin typeface="Times New Roman" panose="02020603050405020304" pitchFamily="18" charset="0"/>
              <a:cs typeface="Times New Roman" panose="02020603050405020304" pitchFamily="18" charset="0"/>
            </a:endParaRPr>
          </a:p>
          <a:p>
            <a:pPr algn="ctr"/>
            <a:r>
              <a:rPr lang="lt-LT" sz="1400" b="1" dirty="0" smtClean="0">
                <a:solidFill>
                  <a:schemeClr val="bg1"/>
                </a:solidFill>
                <a:latin typeface="Times New Roman" panose="02020603050405020304" pitchFamily="18" charset="0"/>
                <a:cs typeface="Times New Roman" panose="02020603050405020304" pitchFamily="18" charset="0"/>
              </a:rPr>
              <a:t>ATE 9/2 </a:t>
            </a:r>
            <a:endParaRPr lang="en-US" sz="1400" b="1" dirty="0">
              <a:solidFill>
                <a:schemeClr val="bg1"/>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504119" y="3322392"/>
            <a:ext cx="7183760" cy="1200329"/>
          </a:xfrm>
          <a:prstGeom prst="rect">
            <a:avLst/>
          </a:prstGeom>
          <a:noFill/>
        </p:spPr>
        <p:txBody>
          <a:bodyPr wrap="square" rtlCol="0">
            <a:spAutoFit/>
          </a:bodyPr>
          <a:lstStyle/>
          <a:p>
            <a:pPr algn="ctr"/>
            <a:r>
              <a:rPr lang="lt-LT" sz="1400" b="1" dirty="0" smtClean="0">
                <a:solidFill>
                  <a:schemeClr val="bg1"/>
                </a:solidFill>
                <a:latin typeface="Times New Roman" panose="02020603050405020304" pitchFamily="18" charset="0"/>
                <a:cs typeface="Times New Roman" panose="02020603050405020304" pitchFamily="18" charset="0"/>
              </a:rPr>
              <a:t>INFORMACINIŲ TECHNOLOGIJŲ PRAKTINIŲ DARBŲ </a:t>
            </a:r>
            <a:r>
              <a:rPr lang="lt-LT" sz="1400" b="1" dirty="0" smtClean="0">
                <a:solidFill>
                  <a:schemeClr val="bg1"/>
                </a:solidFill>
                <a:latin typeface="Times New Roman" panose="02020603050405020304" pitchFamily="18" charset="0"/>
                <a:cs typeface="Times New Roman" panose="02020603050405020304" pitchFamily="18" charset="0"/>
              </a:rPr>
              <a:t>REFERATO PRISTATYMAS</a:t>
            </a:r>
            <a:endParaRPr lang="en-US" sz="1400" b="1" dirty="0" smtClean="0">
              <a:solidFill>
                <a:schemeClr val="bg1"/>
              </a:solidFill>
              <a:latin typeface="Times New Roman" panose="02020603050405020304" pitchFamily="18" charset="0"/>
              <a:cs typeface="Times New Roman" panose="02020603050405020304" pitchFamily="18" charset="0"/>
            </a:endParaRPr>
          </a:p>
          <a:p>
            <a:pPr algn="ctr"/>
            <a:endParaRPr lang="lt-LT" sz="1400" b="1" dirty="0" smtClean="0">
              <a:solidFill>
                <a:schemeClr val="bg1"/>
              </a:solidFill>
              <a:latin typeface="Times New Roman" panose="02020603050405020304" pitchFamily="18" charset="0"/>
              <a:cs typeface="Times New Roman" panose="02020603050405020304" pitchFamily="18" charset="0"/>
            </a:endParaRPr>
          </a:p>
          <a:p>
            <a:pPr algn="ctr"/>
            <a:r>
              <a:rPr lang="lt-LT" sz="4400" b="1" i="1" dirty="0" smtClean="0">
                <a:solidFill>
                  <a:schemeClr val="bg1"/>
                </a:solidFill>
                <a:latin typeface="Times New Roman" panose="02020603050405020304" pitchFamily="18" charset="0"/>
                <a:cs typeface="Times New Roman" panose="02020603050405020304" pitchFamily="18" charset="0"/>
              </a:rPr>
              <a:t>AUTOMOBILIO GEDIMAI</a:t>
            </a:r>
            <a:endParaRPr lang="en-US" sz="4400" b="1" i="1" dirty="0">
              <a:solidFill>
                <a:schemeClr val="bg1"/>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8610599" y="5352555"/>
            <a:ext cx="4707467" cy="523220"/>
          </a:xfrm>
          <a:prstGeom prst="rect">
            <a:avLst/>
          </a:prstGeom>
          <a:noFill/>
        </p:spPr>
        <p:txBody>
          <a:bodyPr wrap="square" rtlCol="0">
            <a:spAutoFit/>
          </a:bodyPr>
          <a:lstStyle/>
          <a:p>
            <a:r>
              <a:rPr lang="lt-LT" sz="1400" b="1" dirty="0" smtClean="0">
                <a:solidFill>
                  <a:schemeClr val="bg1"/>
                </a:solidFill>
                <a:latin typeface="Times New Roman" panose="02020603050405020304" pitchFamily="18" charset="0"/>
                <a:cs typeface="Times New Roman" panose="02020603050405020304" pitchFamily="18" charset="0"/>
              </a:rPr>
              <a:t>Dėstytoja Vita Krivickienė</a:t>
            </a:r>
          </a:p>
          <a:p>
            <a:r>
              <a:rPr lang="lt-LT" sz="1400" b="1" dirty="0" smtClean="0">
                <a:solidFill>
                  <a:schemeClr val="bg1"/>
                </a:solidFill>
                <a:latin typeface="Times New Roman" panose="02020603050405020304" pitchFamily="18" charset="0"/>
                <a:cs typeface="Times New Roman" panose="02020603050405020304" pitchFamily="18" charset="0"/>
              </a:rPr>
              <a:t>2019-11-06</a:t>
            </a:r>
            <a:endParaRPr lang="en-US" sz="1400" b="1" dirty="0">
              <a:solidFill>
                <a:schemeClr val="bg1"/>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3581399" y="6248399"/>
            <a:ext cx="5029200" cy="276999"/>
          </a:xfrm>
          <a:prstGeom prst="rect">
            <a:avLst/>
          </a:prstGeom>
          <a:noFill/>
        </p:spPr>
        <p:txBody>
          <a:bodyPr wrap="square" rtlCol="0">
            <a:spAutoFit/>
          </a:bodyPr>
          <a:lstStyle/>
          <a:p>
            <a:pPr algn="ctr"/>
            <a:r>
              <a:rPr lang="lt-LT" sz="1200" b="1" dirty="0" smtClean="0">
                <a:solidFill>
                  <a:schemeClr val="bg1"/>
                </a:solidFill>
                <a:latin typeface="Times New Roman" panose="02020603050405020304" pitchFamily="18" charset="0"/>
                <a:cs typeface="Times New Roman" panose="02020603050405020304" pitchFamily="18" charset="0"/>
              </a:rPr>
              <a:t>Kaunas, 2019</a:t>
            </a:r>
            <a:endParaRPr lang="en-US" sz="1200" b="1" dirty="0">
              <a:solidFill>
                <a:schemeClr val="bg1"/>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01607" y="113243"/>
            <a:ext cx="2788784" cy="1104359"/>
          </a:xfrm>
          <a:prstGeom prst="rect">
            <a:avLst/>
          </a:prstGeom>
        </p:spPr>
      </p:pic>
      <p:sp>
        <p:nvSpPr>
          <p:cNvPr id="8" name="Date Placeholder 7"/>
          <p:cNvSpPr>
            <a:spLocks noGrp="1"/>
          </p:cNvSpPr>
          <p:nvPr>
            <p:ph type="dt" sz="half" idx="10"/>
          </p:nvPr>
        </p:nvSpPr>
        <p:spPr/>
        <p:txBody>
          <a:bodyPr/>
          <a:lstStyle/>
          <a:p>
            <a:fld id="{CFBF4F2D-73E3-4D38-A2C9-358A612FF431}" type="datetime1">
              <a:rPr lang="en-US" smtClean="0">
                <a:solidFill>
                  <a:schemeClr val="bg1"/>
                </a:solidFill>
                <a:latin typeface="Times New Roman" panose="02020603050405020304" pitchFamily="18" charset="0"/>
                <a:cs typeface="Times New Roman" panose="02020603050405020304" pitchFamily="18" charset="0"/>
              </a:rPr>
              <a:t>2019-12-17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3134887" y="1481533"/>
            <a:ext cx="6017579" cy="954107"/>
          </a:xfrm>
          <a:prstGeom prst="rect">
            <a:avLst/>
          </a:prstGeom>
          <a:noFill/>
        </p:spPr>
        <p:txBody>
          <a:bodyPr wrap="square" rtlCol="0">
            <a:spAutoFit/>
          </a:bodyPr>
          <a:lstStyle/>
          <a:p>
            <a:pPr algn="ctr"/>
            <a:r>
              <a:rPr lang="lt-LT" sz="1400" b="1" dirty="0" smtClean="0">
                <a:solidFill>
                  <a:schemeClr val="bg1"/>
                </a:solidFill>
                <a:latin typeface="Times New Roman" panose="02020603050405020304" pitchFamily="18" charset="0"/>
                <a:cs typeface="Times New Roman" panose="02020603050405020304" pitchFamily="18" charset="0"/>
              </a:rPr>
              <a:t>KAUNO TECHNIKOS KOLEGIJOS</a:t>
            </a:r>
          </a:p>
          <a:p>
            <a:pPr algn="ctr"/>
            <a:r>
              <a:rPr lang="lt-LT" sz="1400" b="1" dirty="0" smtClean="0">
                <a:solidFill>
                  <a:schemeClr val="bg1"/>
                </a:solidFill>
                <a:latin typeface="Times New Roman" panose="02020603050405020304" pitchFamily="18" charset="0"/>
                <a:cs typeface="Times New Roman" panose="02020603050405020304" pitchFamily="18" charset="0"/>
              </a:rPr>
              <a:t>INŽINERIJOS MOKSLŲ FAKULTETO</a:t>
            </a:r>
          </a:p>
          <a:p>
            <a:pPr algn="ctr"/>
            <a:r>
              <a:rPr lang="lt-LT" sz="1400" b="1" dirty="0" smtClean="0">
                <a:solidFill>
                  <a:schemeClr val="bg1"/>
                </a:solidFill>
                <a:latin typeface="Times New Roman" panose="02020603050405020304" pitchFamily="18" charset="0"/>
                <a:cs typeface="Times New Roman" panose="02020603050405020304" pitchFamily="18" charset="0"/>
              </a:rPr>
              <a:t>TRANSPORTO IR MECHANIKOS INŽINERIJOS KRYPČIŲ</a:t>
            </a:r>
          </a:p>
          <a:p>
            <a:pPr algn="ctr"/>
            <a:r>
              <a:rPr lang="lt-LT" sz="1400" b="1" dirty="0" smtClean="0">
                <a:solidFill>
                  <a:schemeClr val="bg1"/>
                </a:solidFill>
                <a:latin typeface="Times New Roman" panose="02020603050405020304" pitchFamily="18" charset="0"/>
                <a:cs typeface="Times New Roman" panose="02020603050405020304" pitchFamily="18" charset="0"/>
              </a:rPr>
              <a:t>STUDIJŲ PROGRAMŲ DEPARTAMENTAS</a:t>
            </a:r>
          </a:p>
        </p:txBody>
      </p:sp>
    </p:spTree>
    <p:extLst>
      <p:ext uri="{BB962C8B-B14F-4D97-AF65-F5344CB8AC3E}">
        <p14:creationId xmlns:p14="http://schemas.microsoft.com/office/powerpoint/2010/main" val="357995734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923A4C-B03A-436A-82BA-033970E61659}" type="datetime1">
              <a:rPr lang="en-US" smtClean="0">
                <a:solidFill>
                  <a:schemeClr val="bg1"/>
                </a:solidFill>
                <a:latin typeface="Times New Roman" panose="02020603050405020304" pitchFamily="18" charset="0"/>
                <a:cs typeface="Times New Roman" panose="02020603050405020304" pitchFamily="18" charset="0"/>
              </a:rPr>
              <a:t>2019-12-17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45BC8671-89A0-4ACD-B64A-337B2C6F1403}" type="slidenum">
              <a:rPr lang="en-US" smtClean="0">
                <a:solidFill>
                  <a:schemeClr val="bg1"/>
                </a:solidFill>
                <a:latin typeface="Times New Roman" panose="02020603050405020304" pitchFamily="18" charset="0"/>
                <a:cs typeface="Times New Roman" panose="02020603050405020304" pitchFamily="18" charset="0"/>
              </a:rPr>
              <a:t>10</a:t>
            </a:fld>
            <a:endParaRPr lang="en-US" dirty="0">
              <a:solidFill>
                <a:schemeClr val="bg1"/>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3628" y="201911"/>
            <a:ext cx="8938564" cy="5929247"/>
          </a:xfrm>
          <a:prstGeom prst="rect">
            <a:avLst/>
          </a:prstGeom>
        </p:spPr>
      </p:pic>
      <p:sp>
        <p:nvSpPr>
          <p:cNvPr id="7" name="TextBox 6"/>
          <p:cNvSpPr txBox="1"/>
          <p:nvPr/>
        </p:nvSpPr>
        <p:spPr>
          <a:xfrm>
            <a:off x="9982200" y="6131158"/>
            <a:ext cx="1043189" cy="276999"/>
          </a:xfrm>
          <a:prstGeom prst="rect">
            <a:avLst/>
          </a:prstGeom>
          <a:noFill/>
        </p:spPr>
        <p:txBody>
          <a:bodyPr wrap="square" rtlCol="0">
            <a:spAutoFit/>
          </a:bodyPr>
          <a:lstStyle/>
          <a:p>
            <a:r>
              <a:rPr lang="en-US" sz="1200" dirty="0" smtClean="0">
                <a:solidFill>
                  <a:schemeClr val="bg1"/>
                </a:solidFill>
                <a:latin typeface="Times New Roman" panose="02020603050405020304" pitchFamily="18" charset="0"/>
                <a:cs typeface="Times New Roman" panose="02020603050405020304" pitchFamily="18" charset="0"/>
              </a:rPr>
              <a:t>2 </a:t>
            </a:r>
            <a:r>
              <a:rPr lang="en-US" sz="1200" dirty="0" err="1" smtClean="0">
                <a:solidFill>
                  <a:schemeClr val="bg1"/>
                </a:solidFill>
                <a:latin typeface="Times New Roman" panose="02020603050405020304" pitchFamily="18" charset="0"/>
                <a:cs typeface="Times New Roman" panose="02020603050405020304" pitchFamily="18" charset="0"/>
              </a:rPr>
              <a:t>pav</a:t>
            </a:r>
            <a:r>
              <a:rPr lang="en-US" sz="1200" dirty="0" smtClean="0">
                <a:solidFill>
                  <a:schemeClr val="bg1"/>
                </a:solidFill>
                <a:latin typeface="Times New Roman" panose="02020603050405020304" pitchFamily="18" charset="0"/>
                <a:cs typeface="Times New Roman" panose="02020603050405020304" pitchFamily="18" charset="0"/>
              </a:rPr>
              <a:t>.</a:t>
            </a:r>
            <a:endParaRPr lang="en-US" sz="1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3273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noAutofit/>
          </a:bodyPr>
          <a:lstStyle/>
          <a:p>
            <a:pPr algn="ctr"/>
            <a:r>
              <a:rPr lang="lt-LT" dirty="0" smtClean="0">
                <a:solidFill>
                  <a:schemeClr val="bg1"/>
                </a:solidFill>
                <a:latin typeface="Times New Roman" panose="02020603050405020304" pitchFamily="18" charset="0"/>
                <a:cs typeface="Times New Roman" panose="02020603050405020304" pitchFamily="18" charset="0"/>
              </a:rPr>
              <a:t>Aušinimo skysčio, pavarų dėžės alyvos ir stabdžių skysčio aptarnavimas</a:t>
            </a:r>
            <a:endParaRPr lang="lt-LT"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187574"/>
            <a:ext cx="10515600" cy="4351338"/>
          </a:xfrm>
        </p:spPr>
        <p:txBody>
          <a:bodyPr/>
          <a:lstStyle/>
          <a:p>
            <a:pPr marL="0" indent="0" algn="just">
              <a:lnSpc>
                <a:spcPct val="150000"/>
              </a:lnSpc>
              <a:buNone/>
            </a:pPr>
            <a:r>
              <a:rPr lang="lt-LT" dirty="0" smtClean="0">
                <a:solidFill>
                  <a:schemeClr val="bg1"/>
                </a:solidFill>
                <a:latin typeface="Times New Roman" panose="02020603050405020304" pitchFamily="18" charset="0"/>
                <a:cs typeface="Times New Roman" panose="02020603050405020304" pitchFamily="18" charset="0"/>
              </a:rPr>
              <a:t>Mechaninėms pavarų dėžėms alyva keičiama gerokai rečiau, tačiau pakėlus automobilį kitų mazgų apžiūrai taip pat vertėtų atkreipti dėmesį, ar niekur nėra pratekėjimo. Taip pat bent kartą per metus vertėtų patikrinti jos lygį. Visiems žinoma, kad reikia sekti aušinimo skysčio lygį, tačiau tik nedaugelis vairuotojų supranta, kad kas dvejus metus jį taip pat reikėtų pakeisti nauju.</a:t>
            </a:r>
            <a:endParaRPr lang="lt-LT" dirty="0">
              <a:solidFill>
                <a:schemeClr val="bg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FCE4F623-DCC5-4A15-9BD0-D28470A1637A}" type="datetime1">
              <a:rPr lang="en-US" smtClean="0">
                <a:solidFill>
                  <a:schemeClr val="bg1"/>
                </a:solidFill>
                <a:latin typeface="Times New Roman" panose="02020603050405020304" pitchFamily="18" charset="0"/>
                <a:cs typeface="Times New Roman" panose="02020603050405020304" pitchFamily="18" charset="0"/>
              </a:rPr>
              <a:t>2019-12-17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45BC8671-89A0-4ACD-B64A-337B2C6F1403}" type="slidenum">
              <a:rPr lang="en-US" smtClean="0">
                <a:solidFill>
                  <a:schemeClr val="bg1"/>
                </a:solidFill>
                <a:latin typeface="Times New Roman" panose="02020603050405020304" pitchFamily="18" charset="0"/>
                <a:cs typeface="Times New Roman" panose="02020603050405020304" pitchFamily="18" charset="0"/>
              </a:rPr>
              <a:t>11</a:t>
            </a:fld>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124614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lt-LT" dirty="0" smtClean="0">
                <a:solidFill>
                  <a:schemeClr val="bg1"/>
                </a:solidFill>
                <a:latin typeface="Times New Roman" panose="02020603050405020304" pitchFamily="18" charset="0"/>
                <a:cs typeface="Times New Roman" panose="02020603050405020304" pitchFamily="18" charset="0"/>
              </a:rPr>
              <a:t>Degimo ir pakaitinimo žvakės</a:t>
            </a:r>
            <a:br>
              <a:rPr lang="lt-LT" dirty="0" smtClean="0">
                <a:solidFill>
                  <a:schemeClr val="bg1"/>
                </a:solidFill>
                <a:latin typeface="Times New Roman" panose="02020603050405020304" pitchFamily="18" charset="0"/>
                <a:cs typeface="Times New Roman" panose="02020603050405020304" pitchFamily="18" charset="0"/>
              </a:rPr>
            </a:br>
            <a:endParaRPr lang="lt-LT"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lnSpc>
                <a:spcPct val="150000"/>
              </a:lnSpc>
              <a:buNone/>
            </a:pPr>
            <a:r>
              <a:rPr lang="lt-LT" dirty="0" smtClean="0">
                <a:solidFill>
                  <a:schemeClr val="bg1"/>
                </a:solidFill>
                <a:latin typeface="Times New Roman" panose="02020603050405020304" pitchFamily="18" charset="0"/>
                <a:cs typeface="Times New Roman" panose="02020603050405020304" pitchFamily="18" charset="0"/>
              </a:rPr>
              <a:t>Nuo šių detalių priklauso sklandus variklio darbas, tačiau jos itin dažnai lieka pamirštos. Benzininiame variklyje žvakių būklė daro didžiulę įtaka traukai ir degalų sąnaudoms, todėl apie jas pamiršę automatiškai leidžiate pinigus veltui. Ilgai ignoruojant degimo žvakes variklio darbas taps netolygus, o galiausiai jis sustos.</a:t>
            </a:r>
            <a:endParaRPr lang="lt-LT" dirty="0">
              <a:solidFill>
                <a:schemeClr val="bg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4CA31C16-D68D-41E5-913E-A9B7563744DF}" type="datetime1">
              <a:rPr lang="en-US" smtClean="0">
                <a:solidFill>
                  <a:schemeClr val="bg1"/>
                </a:solidFill>
                <a:latin typeface="Times New Roman" panose="02020603050405020304" pitchFamily="18" charset="0"/>
                <a:cs typeface="Times New Roman" panose="02020603050405020304" pitchFamily="18" charset="0"/>
              </a:rPr>
              <a:t>2019-12-17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45BC8671-89A0-4ACD-B64A-337B2C6F1403}" type="slidenum">
              <a:rPr lang="en-US" smtClean="0">
                <a:solidFill>
                  <a:schemeClr val="bg1"/>
                </a:solidFill>
                <a:latin typeface="Times New Roman" panose="02020603050405020304" pitchFamily="18" charset="0"/>
                <a:cs typeface="Times New Roman" panose="02020603050405020304" pitchFamily="18" charset="0"/>
              </a:rPr>
              <a:t>12</a:t>
            </a:fld>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129055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solidFill>
                  <a:schemeClr val="bg1"/>
                </a:solidFill>
                <a:latin typeface="Times New Roman" panose="02020603050405020304" pitchFamily="18" charset="0"/>
                <a:cs typeface="Times New Roman" panose="02020603050405020304" pitchFamily="18" charset="0"/>
              </a:rPr>
              <a:t>Šaltiniai</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r>
              <a:rPr lang="en-US" dirty="0">
                <a:solidFill>
                  <a:schemeClr val="bg1"/>
                </a:solidFill>
                <a:latin typeface="Times New Roman" panose="02020603050405020304" pitchFamily="18" charset="0"/>
                <a:cs typeface="Times New Roman" panose="02020603050405020304" pitchFamily="18" charset="0"/>
                <a:hlinkClick r:id="rId2"/>
              </a:rPr>
              <a:t>https://dalys.lt/en/straipsniai/dazni-automobiliu-gedimai</a:t>
            </a:r>
            <a:endParaRPr lang="lt-LT" dirty="0" smtClean="0">
              <a:solidFill>
                <a:schemeClr val="bg1"/>
              </a:solidFill>
              <a:latin typeface="Times New Roman" panose="02020603050405020304" pitchFamily="18" charset="0"/>
              <a:cs typeface="Times New Roman" panose="02020603050405020304" pitchFamily="18" charset="0"/>
              <a:hlinkClick r:id="rId3"/>
            </a:endParaRPr>
          </a:p>
          <a:p>
            <a:r>
              <a:rPr lang="en-US" dirty="0" smtClean="0">
                <a:solidFill>
                  <a:schemeClr val="bg1"/>
                </a:solidFill>
                <a:latin typeface="Times New Roman" panose="02020603050405020304" pitchFamily="18" charset="0"/>
                <a:cs typeface="Times New Roman" panose="02020603050405020304" pitchFamily="18" charset="0"/>
                <a:hlinkClick r:id="rId3"/>
              </a:rPr>
              <a:t>http</a:t>
            </a:r>
            <a:r>
              <a:rPr lang="en-US" dirty="0">
                <a:solidFill>
                  <a:schemeClr val="bg1"/>
                </a:solidFill>
                <a:latin typeface="Times New Roman" panose="02020603050405020304" pitchFamily="18" charset="0"/>
                <a:cs typeface="Times New Roman" panose="02020603050405020304" pitchFamily="18" charset="0"/>
                <a:hlinkClick r:id="rId3"/>
              </a:rPr>
              <a:t>://www.automanas.lt/kas-slepiasi-uz-zodzio-sankaba</a:t>
            </a:r>
            <a:r>
              <a:rPr lang="en-US" dirty="0" smtClean="0">
                <a:solidFill>
                  <a:schemeClr val="bg1"/>
                </a:solidFill>
                <a:latin typeface="Times New Roman" panose="02020603050405020304" pitchFamily="18" charset="0"/>
                <a:cs typeface="Times New Roman" panose="02020603050405020304" pitchFamily="18" charset="0"/>
                <a:hlinkClick r:id="rId3"/>
              </a:rPr>
              <a:t>/</a:t>
            </a:r>
            <a:endParaRPr lang="lt-LT" dirty="0" smtClean="0">
              <a:solidFill>
                <a:schemeClr val="bg1"/>
              </a:solidFill>
              <a:latin typeface="Times New Roman" panose="02020603050405020304" pitchFamily="18" charset="0"/>
              <a:cs typeface="Times New Roman" panose="02020603050405020304" pitchFamily="18" charset="0"/>
            </a:endParaRPr>
          </a:p>
          <a:p>
            <a:r>
              <a:rPr lang="en-US" dirty="0">
                <a:solidFill>
                  <a:schemeClr val="bg1"/>
                </a:solidFill>
                <a:latin typeface="Times New Roman" panose="02020603050405020304" pitchFamily="18" charset="0"/>
                <a:cs typeface="Times New Roman" panose="02020603050405020304" pitchFamily="18" charset="0"/>
                <a:hlinkClick r:id="rId4"/>
              </a:rPr>
              <a:t>https://</a:t>
            </a:r>
            <a:r>
              <a:rPr lang="en-US" dirty="0" smtClean="0">
                <a:solidFill>
                  <a:schemeClr val="bg1"/>
                </a:solidFill>
                <a:latin typeface="Times New Roman" panose="02020603050405020304" pitchFamily="18" charset="0"/>
                <a:cs typeface="Times New Roman" panose="02020603050405020304" pitchFamily="18" charset="0"/>
                <a:hlinkClick r:id="rId4"/>
              </a:rPr>
              <a:t>dalys.lt/en/straipsniai/dazniausi-automatines-pavaru-dezes-gedimo-pozymiai-kada-verta-sunerimti-</a:t>
            </a:r>
            <a:endParaRPr lang="lt-LT" dirty="0" smtClean="0">
              <a:solidFill>
                <a:schemeClr val="bg1"/>
              </a:solidFill>
              <a:latin typeface="Times New Roman" panose="02020603050405020304" pitchFamily="18" charset="0"/>
              <a:cs typeface="Times New Roman" panose="02020603050405020304" pitchFamily="18" charset="0"/>
            </a:endParaRPr>
          </a:p>
          <a:p>
            <a:r>
              <a:rPr lang="en-US" dirty="0">
                <a:solidFill>
                  <a:schemeClr val="bg1"/>
                </a:solidFill>
                <a:latin typeface="Times New Roman" panose="02020603050405020304" pitchFamily="18" charset="0"/>
                <a:cs typeface="Times New Roman" panose="02020603050405020304" pitchFamily="18" charset="0"/>
                <a:hlinkClick r:id="rId5"/>
              </a:rPr>
              <a:t>http://bondedtransmissionspecialists.com/37-2/attachment/transmission</a:t>
            </a:r>
            <a:r>
              <a:rPr lang="en-US" dirty="0" smtClean="0">
                <a:solidFill>
                  <a:schemeClr val="bg1"/>
                </a:solidFill>
                <a:latin typeface="Times New Roman" panose="02020603050405020304" pitchFamily="18" charset="0"/>
                <a:cs typeface="Times New Roman" panose="02020603050405020304" pitchFamily="18" charset="0"/>
                <a:hlinkClick r:id="rId5"/>
              </a:rPr>
              <a:t>/</a:t>
            </a:r>
            <a:endParaRPr lang="en-US" dirty="0" smtClean="0">
              <a:solidFill>
                <a:schemeClr val="bg1"/>
              </a:solidFill>
              <a:latin typeface="Times New Roman" panose="02020603050405020304" pitchFamily="18" charset="0"/>
              <a:cs typeface="Times New Roman" panose="02020603050405020304" pitchFamily="18" charset="0"/>
            </a:endParaRPr>
          </a:p>
          <a:p>
            <a:r>
              <a:rPr lang="en-US" dirty="0">
                <a:solidFill>
                  <a:schemeClr val="bg1"/>
                </a:solidFill>
                <a:latin typeface="Times New Roman" panose="02020603050405020304" pitchFamily="18" charset="0"/>
                <a:cs typeface="Times New Roman" panose="02020603050405020304" pitchFamily="18" charset="0"/>
                <a:hlinkClick r:id="rId6"/>
              </a:rPr>
              <a:t>https://www.google.lt/search?q=smulkus+automobilio+gedimai&amp;sxsrf=ACYBGNRoPa_TEW67BJUYTdiRtQHu0BfZdQ:1576578000258&amp;source=lnms&amp;tbm=isch&amp;sa=X&amp;ved=2ahUKEwjV1andurzmAhWPC-wKHRpOCnoQ_AUoAXoECAsQAw&amp;biw=681&amp;bih=615#imgrc=0c5x70KDWhe5tM</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538DD4E8-A924-40D9-A993-D3E237E1ADD7}" type="datetime1">
              <a:rPr lang="en-US" smtClean="0">
                <a:solidFill>
                  <a:schemeClr val="bg1"/>
                </a:solidFill>
                <a:latin typeface="Times New Roman" panose="02020603050405020304" pitchFamily="18" charset="0"/>
                <a:cs typeface="Times New Roman" panose="02020603050405020304" pitchFamily="18" charset="0"/>
              </a:rPr>
              <a:t>2019-12-17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45BC8671-89A0-4ACD-B64A-337B2C6F1403}" type="slidenum">
              <a:rPr lang="en-US" smtClean="0">
                <a:solidFill>
                  <a:schemeClr val="bg1"/>
                </a:solidFill>
                <a:latin typeface="Times New Roman" panose="02020603050405020304" pitchFamily="18" charset="0"/>
                <a:cs typeface="Times New Roman" panose="02020603050405020304" pitchFamily="18" charset="0"/>
              </a:rPr>
              <a:t>13</a:t>
            </a:fld>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4336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dirty="0" smtClean="0">
                <a:solidFill>
                  <a:schemeClr val="bg1"/>
                </a:solidFill>
                <a:latin typeface="Times New Roman" panose="02020603050405020304" pitchFamily="18" charset="0"/>
                <a:cs typeface="Times New Roman" panose="02020603050405020304" pitchFamily="18" charset="0"/>
              </a:rPr>
              <a:t>Turinys</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7738" y="1867189"/>
            <a:ext cx="10233800" cy="4351338"/>
          </a:xfrm>
        </p:spPr>
        <p:txBody>
          <a:bodyPr/>
          <a:lstStyle/>
          <a:p>
            <a:r>
              <a:rPr lang="lt-LT" dirty="0" smtClean="0">
                <a:solidFill>
                  <a:schemeClr val="bg1"/>
                </a:solidFill>
                <a:latin typeface="Times New Roman" panose="02020603050405020304" pitchFamily="18" charset="0"/>
                <a:cs typeface="Times New Roman" panose="02020603050405020304" pitchFamily="18" charset="0"/>
              </a:rPr>
              <a:t>Įvadas</a:t>
            </a:r>
          </a:p>
          <a:p>
            <a:r>
              <a:rPr lang="lt-LT" dirty="0" smtClean="0">
                <a:solidFill>
                  <a:schemeClr val="bg1"/>
                </a:solidFill>
                <a:latin typeface="Times New Roman" panose="02020603050405020304" pitchFamily="18" charset="0"/>
                <a:cs typeface="Times New Roman" panose="02020603050405020304" pitchFamily="18" charset="0"/>
              </a:rPr>
              <a:t>Automobilių gedimai</a:t>
            </a:r>
          </a:p>
          <a:p>
            <a:r>
              <a:rPr lang="lt-LT" dirty="0" smtClean="0">
                <a:solidFill>
                  <a:schemeClr val="bg1"/>
                </a:solidFill>
                <a:latin typeface="Times New Roman" panose="02020603050405020304" pitchFamily="18" charset="0"/>
                <a:cs typeface="Times New Roman" panose="02020603050405020304" pitchFamily="18" charset="0"/>
              </a:rPr>
              <a:t>Pavarų dėžės gedimai</a:t>
            </a:r>
          </a:p>
          <a:p>
            <a:r>
              <a:rPr lang="lt-LT" dirty="0">
                <a:solidFill>
                  <a:schemeClr val="bg1"/>
                </a:solidFill>
                <a:latin typeface="Times New Roman" panose="02020603050405020304" pitchFamily="18" charset="0"/>
                <a:cs typeface="Times New Roman" panose="02020603050405020304" pitchFamily="18" charset="0"/>
              </a:rPr>
              <a:t>Smulkūs automobilio </a:t>
            </a:r>
            <a:r>
              <a:rPr lang="lt-LT" dirty="0" smtClean="0">
                <a:solidFill>
                  <a:schemeClr val="bg1"/>
                </a:solidFill>
                <a:latin typeface="Times New Roman" panose="02020603050405020304" pitchFamily="18" charset="0"/>
                <a:cs typeface="Times New Roman" panose="02020603050405020304" pitchFamily="18" charset="0"/>
              </a:rPr>
              <a:t>gedimai</a:t>
            </a:r>
          </a:p>
          <a:p>
            <a:r>
              <a:rPr lang="lt-LT" dirty="0">
                <a:solidFill>
                  <a:schemeClr val="bg1"/>
                </a:solidFill>
                <a:latin typeface="Times New Roman" panose="02020603050405020304" pitchFamily="18" charset="0"/>
                <a:cs typeface="Times New Roman" panose="02020603050405020304" pitchFamily="18" charset="0"/>
              </a:rPr>
              <a:t>Oro, degalų ir salono filtro </a:t>
            </a:r>
            <a:r>
              <a:rPr lang="lt-LT" dirty="0" smtClean="0">
                <a:solidFill>
                  <a:schemeClr val="bg1"/>
                </a:solidFill>
                <a:latin typeface="Times New Roman" panose="02020603050405020304" pitchFamily="18" charset="0"/>
                <a:cs typeface="Times New Roman" panose="02020603050405020304" pitchFamily="18" charset="0"/>
              </a:rPr>
              <a:t>keitimas</a:t>
            </a:r>
          </a:p>
          <a:p>
            <a:r>
              <a:rPr lang="lt-LT" dirty="0" smtClean="0">
                <a:solidFill>
                  <a:schemeClr val="bg1"/>
                </a:solidFill>
                <a:latin typeface="Times New Roman" panose="02020603050405020304" pitchFamily="18" charset="0"/>
                <a:cs typeface="Times New Roman" panose="02020603050405020304" pitchFamily="18" charset="0"/>
              </a:rPr>
              <a:t>Automobilio eksploataciniai skysčiai</a:t>
            </a:r>
          </a:p>
          <a:p>
            <a:endParaRPr lang="en-US" dirty="0">
              <a:solidFill>
                <a:schemeClr val="bg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B28276D5-04F0-42E1-B2CA-B7BA6F0BB2DC}" type="datetime1">
              <a:rPr lang="en-US" smtClean="0">
                <a:solidFill>
                  <a:schemeClr val="bg1"/>
                </a:solidFill>
                <a:latin typeface="Times New Roman" panose="02020603050405020304" pitchFamily="18" charset="0"/>
                <a:cs typeface="Times New Roman" panose="02020603050405020304" pitchFamily="18" charset="0"/>
              </a:rPr>
              <a:t>2019-12-17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45BC8671-89A0-4ACD-B64A-337B2C6F1403}" type="slidenum">
              <a:rPr lang="en-US" smtClean="0">
                <a:solidFill>
                  <a:schemeClr val="bg1"/>
                </a:solidFill>
                <a:latin typeface="Times New Roman" panose="02020603050405020304" pitchFamily="18" charset="0"/>
                <a:cs typeface="Times New Roman" panose="02020603050405020304" pitchFamily="18" charset="0"/>
              </a:rPr>
              <a:t>2</a:t>
            </a:fld>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057207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dirty="0" smtClean="0">
                <a:solidFill>
                  <a:schemeClr val="bg1"/>
                </a:solidFill>
              </a:rPr>
              <a:t>Įvadas</a:t>
            </a: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marL="0" indent="0" algn="just">
              <a:lnSpc>
                <a:spcPct val="160000"/>
              </a:lnSpc>
              <a:spcBef>
                <a:spcPts val="2500"/>
              </a:spcBef>
              <a:spcAft>
                <a:spcPts val="1800"/>
              </a:spcAft>
              <a:buNone/>
            </a:pPr>
            <a:r>
              <a:rPr lang="lt-LT" sz="3200" dirty="0">
                <a:solidFill>
                  <a:schemeClr val="bg1"/>
                </a:solidFill>
                <a:latin typeface="Times New Roman" panose="02020603050405020304" pitchFamily="18" charset="0"/>
                <a:cs typeface="Times New Roman" panose="02020603050405020304" pitchFamily="18" charset="0"/>
              </a:rPr>
              <a:t>Pavyzdingi automobilių savininkai savo transporto priemonėms skiria daug dėmesio ir priežiūros. Žinoma, tai padeda norint išvengti netikėtų gedimų ar itin didelių remonto išlaidų dėl ilgą laiką </a:t>
            </a:r>
            <a:r>
              <a:rPr lang="lt-LT" sz="3200" dirty="0" smtClean="0">
                <a:solidFill>
                  <a:schemeClr val="bg1"/>
                </a:solidFill>
                <a:latin typeface="Times New Roman" panose="02020603050405020304" pitchFamily="18" charset="0"/>
                <a:cs typeface="Times New Roman" panose="02020603050405020304" pitchFamily="18" charset="0"/>
              </a:rPr>
              <a:t>neprižiūrėto automobilio. </a:t>
            </a:r>
            <a:r>
              <a:rPr lang="lt-LT" sz="3200" dirty="0">
                <a:solidFill>
                  <a:schemeClr val="bg1"/>
                </a:solidFill>
                <a:latin typeface="Times New Roman" panose="02020603050405020304" pitchFamily="18" charset="0"/>
                <a:cs typeface="Times New Roman" panose="02020603050405020304" pitchFamily="18" charset="0"/>
              </a:rPr>
              <a:t>Tačiau, kad ir kaip stengtumėtės, kartais nutiks taip, kad automobilis pats parodys gedimo </a:t>
            </a:r>
            <a:r>
              <a:rPr lang="lt-LT" sz="3200" dirty="0" smtClean="0">
                <a:solidFill>
                  <a:schemeClr val="bg1"/>
                </a:solidFill>
                <a:latin typeface="Times New Roman" panose="02020603050405020304" pitchFamily="18" charset="0"/>
                <a:cs typeface="Times New Roman" panose="02020603050405020304" pitchFamily="18" charset="0"/>
              </a:rPr>
              <a:t>požymius.</a:t>
            </a:r>
            <a:endParaRPr lang="en-US" sz="3200" dirty="0">
              <a:solidFill>
                <a:schemeClr val="bg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45AFAC6B-17C1-4ADF-B8EF-4309C8E1BD5A}" type="datetime1">
              <a:rPr lang="en-US" smtClean="0">
                <a:solidFill>
                  <a:schemeClr val="bg1"/>
                </a:solidFill>
                <a:latin typeface="Times New Roman" panose="02020603050405020304" pitchFamily="18" charset="0"/>
                <a:cs typeface="Times New Roman" panose="02020603050405020304" pitchFamily="18" charset="0"/>
              </a:rPr>
              <a:t>2019-12-17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45BC8671-89A0-4ACD-B64A-337B2C6F1403}" type="slidenum">
              <a:rPr lang="en-US" smtClean="0">
                <a:solidFill>
                  <a:schemeClr val="bg1"/>
                </a:solidFill>
                <a:latin typeface="Times New Roman" panose="02020603050405020304" pitchFamily="18" charset="0"/>
                <a:cs typeface="Times New Roman" panose="02020603050405020304" pitchFamily="18" charset="0"/>
              </a:rPr>
              <a:t>3</a:t>
            </a:fld>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799144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dirty="0" smtClean="0">
                <a:solidFill>
                  <a:schemeClr val="bg1"/>
                </a:solidFill>
                <a:latin typeface="Times New Roman" panose="02020603050405020304" pitchFamily="18" charset="0"/>
                <a:cs typeface="Times New Roman" panose="02020603050405020304" pitchFamily="18" charset="0"/>
              </a:rPr>
              <a:t>Automobilių gedimai</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lnSpc>
                <a:spcPct val="150000"/>
              </a:lnSpc>
              <a:spcBef>
                <a:spcPts val="2500"/>
              </a:spcBef>
              <a:spcAft>
                <a:spcPts val="1800"/>
              </a:spcAft>
              <a:buNone/>
            </a:pPr>
            <a:r>
              <a:rPr lang="lt-LT" dirty="0" smtClean="0">
                <a:solidFill>
                  <a:schemeClr val="bg1"/>
                </a:solidFill>
                <a:latin typeface="Times New Roman" panose="02020603050405020304" pitchFamily="18" charset="0"/>
                <a:cs typeface="Times New Roman" panose="02020603050405020304" pitchFamily="18" charset="0"/>
              </a:rPr>
              <a:t>Automobilių gedimai skirstomi į variklio, važiuoklės, sankabos, pavarų dėžės, smulkius gedimus ir kosmetinius. Norint išvengti didelių eksploatacinių išlaidų vienu metu, siūloma automobilio gedimus tikrinti reguliariai sertifikuotose autoservisuose arba nepriklausomuose dirbtuvėse.</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0399666A-4366-43ED-8428-D32D7F5467CC}" type="datetime1">
              <a:rPr lang="en-US" smtClean="0">
                <a:solidFill>
                  <a:schemeClr val="bg1"/>
                </a:solidFill>
                <a:latin typeface="Times New Roman" panose="02020603050405020304" pitchFamily="18" charset="0"/>
                <a:cs typeface="Times New Roman" panose="02020603050405020304" pitchFamily="18" charset="0"/>
              </a:rPr>
              <a:t>2019-12-17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45BC8671-89A0-4ACD-B64A-337B2C6F1403}" type="slidenum">
              <a:rPr lang="en-US" smtClean="0">
                <a:solidFill>
                  <a:schemeClr val="bg1"/>
                </a:solidFill>
                <a:latin typeface="Times New Roman" panose="02020603050405020304" pitchFamily="18" charset="0"/>
                <a:cs typeface="Times New Roman" panose="02020603050405020304" pitchFamily="18" charset="0"/>
              </a:rPr>
              <a:t>4</a:t>
            </a:fld>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847394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86730406"/>
              </p:ext>
            </p:extLst>
          </p:nvPr>
        </p:nvGraphicFramePr>
        <p:xfrm>
          <a:off x="1907617" y="748146"/>
          <a:ext cx="8127999" cy="5410200"/>
        </p:xfrm>
        <a:graphic>
          <a:graphicData uri="http://schemas.openxmlformats.org/drawingml/2006/table">
            <a:tbl>
              <a:tblPr firstRow="1" bandRow="1">
                <a:tableStyleId>{8799B23B-EC83-4686-B30A-512413B5E67A}</a:tableStyleId>
              </a:tblPr>
              <a:tblGrid>
                <a:gridCol w="2709333">
                  <a:extLst>
                    <a:ext uri="{9D8B030D-6E8A-4147-A177-3AD203B41FA5}">
                      <a16:colId xmlns:a16="http://schemas.microsoft.com/office/drawing/2014/main" xmlns="" val="2697490374"/>
                    </a:ext>
                  </a:extLst>
                </a:gridCol>
                <a:gridCol w="2709333">
                  <a:extLst>
                    <a:ext uri="{9D8B030D-6E8A-4147-A177-3AD203B41FA5}">
                      <a16:colId xmlns:a16="http://schemas.microsoft.com/office/drawing/2014/main" xmlns="" val="1792536139"/>
                    </a:ext>
                  </a:extLst>
                </a:gridCol>
                <a:gridCol w="2709333">
                  <a:extLst>
                    <a:ext uri="{9D8B030D-6E8A-4147-A177-3AD203B41FA5}">
                      <a16:colId xmlns:a16="http://schemas.microsoft.com/office/drawing/2014/main" xmlns="" val="745650641"/>
                    </a:ext>
                  </a:extLst>
                </a:gridCol>
              </a:tblGrid>
              <a:tr h="370840">
                <a:tc gridSpan="3">
                  <a:txBody>
                    <a:bodyPr/>
                    <a:lstStyle/>
                    <a:p>
                      <a:pPr algn="ctr"/>
                      <a:r>
                        <a:rPr lang="lt-LT" sz="1600" i="1" noProof="0" dirty="0" smtClean="0">
                          <a:solidFill>
                            <a:schemeClr val="bg1"/>
                          </a:solidFill>
                          <a:latin typeface="Times New Roman" panose="02020603050405020304" pitchFamily="18" charset="0"/>
                          <a:cs typeface="Times New Roman" panose="02020603050405020304" pitchFamily="18" charset="0"/>
                        </a:rPr>
                        <a:t>Sankabos</a:t>
                      </a:r>
                      <a:r>
                        <a:rPr lang="lt-LT" sz="1600" i="1" baseline="0" noProof="0" dirty="0" smtClean="0">
                          <a:solidFill>
                            <a:schemeClr val="bg1"/>
                          </a:solidFill>
                          <a:latin typeface="Times New Roman" panose="02020603050405020304" pitchFamily="18" charset="0"/>
                          <a:cs typeface="Times New Roman" panose="02020603050405020304" pitchFamily="18" charset="0"/>
                        </a:rPr>
                        <a:t> gedimai</a:t>
                      </a:r>
                      <a:endParaRPr lang="lt-LT" sz="1600" i="1" noProof="0" dirty="0">
                        <a:solidFill>
                          <a:schemeClr val="bg1"/>
                        </a:solidFill>
                        <a:latin typeface="Times New Roman" panose="02020603050405020304" pitchFamily="18" charset="0"/>
                        <a:cs typeface="Times New Roman" panose="02020603050405020304" pitchFamily="18" charset="0"/>
                      </a:endParaRP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2207870720"/>
                  </a:ext>
                </a:extLst>
              </a:tr>
              <a:tr h="370840">
                <a:tc>
                  <a:txBody>
                    <a:bodyPr/>
                    <a:lstStyle/>
                    <a:p>
                      <a:pPr algn="ctr"/>
                      <a:r>
                        <a:rPr lang="lt-LT" sz="1400" b="1" i="0" noProof="0" dirty="0" smtClean="0">
                          <a:solidFill>
                            <a:schemeClr val="bg1"/>
                          </a:solidFill>
                          <a:latin typeface="Times New Roman" panose="02020603050405020304" pitchFamily="18" charset="0"/>
                          <a:cs typeface="Times New Roman" panose="02020603050405020304" pitchFamily="18" charset="0"/>
                        </a:rPr>
                        <a:t>Gedimai</a:t>
                      </a:r>
                      <a:endParaRPr lang="lt-LT" sz="1400" b="1" i="0" noProof="0" dirty="0">
                        <a:solidFill>
                          <a:schemeClr val="bg1"/>
                        </a:solidFill>
                        <a:latin typeface="Times New Roman" panose="02020603050405020304" pitchFamily="18" charset="0"/>
                        <a:cs typeface="Times New Roman" panose="02020603050405020304" pitchFamily="18" charset="0"/>
                      </a:endParaRPr>
                    </a:p>
                  </a:txBody>
                  <a:tcPr/>
                </a:tc>
                <a:tc>
                  <a:txBody>
                    <a:bodyPr/>
                    <a:lstStyle/>
                    <a:p>
                      <a:pPr algn="ctr"/>
                      <a:r>
                        <a:rPr lang="lt-LT" sz="1400" b="1" i="0" noProof="0" dirty="0" smtClean="0">
                          <a:solidFill>
                            <a:schemeClr val="bg1"/>
                          </a:solidFill>
                          <a:latin typeface="Times New Roman" panose="02020603050405020304" pitchFamily="18" charset="0"/>
                          <a:cs typeface="Times New Roman" panose="02020603050405020304" pitchFamily="18" charset="0"/>
                        </a:rPr>
                        <a:t>Gedimų požymiai</a:t>
                      </a:r>
                      <a:endParaRPr lang="lt-LT" sz="1400" b="1" i="0" noProof="0" dirty="0">
                        <a:solidFill>
                          <a:schemeClr val="bg1"/>
                        </a:solidFill>
                        <a:latin typeface="Times New Roman" panose="02020603050405020304" pitchFamily="18" charset="0"/>
                        <a:cs typeface="Times New Roman" panose="02020603050405020304" pitchFamily="18" charset="0"/>
                      </a:endParaRPr>
                    </a:p>
                  </a:txBody>
                  <a:tcPr/>
                </a:tc>
                <a:tc>
                  <a:txBody>
                    <a:bodyPr/>
                    <a:lstStyle/>
                    <a:p>
                      <a:pPr algn="ctr"/>
                      <a:r>
                        <a:rPr lang="lt-LT" sz="1400" b="1" noProof="0" dirty="0" smtClean="0">
                          <a:solidFill>
                            <a:schemeClr val="bg1"/>
                          </a:solidFill>
                          <a:latin typeface="Times New Roman" panose="02020603050405020304" pitchFamily="18" charset="0"/>
                          <a:cs typeface="Times New Roman" panose="02020603050405020304" pitchFamily="18" charset="0"/>
                        </a:rPr>
                        <a:t>Gedimų priežastys</a:t>
                      </a:r>
                      <a:endParaRPr lang="lt-LT" sz="1400" b="1" noProof="0" dirty="0">
                        <a:solidFill>
                          <a:schemeClr val="bg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63590780"/>
                  </a:ext>
                </a:extLst>
              </a:tr>
              <a:tr h="370840">
                <a:tc>
                  <a:txBody>
                    <a:bodyPr/>
                    <a:lstStyle/>
                    <a:p>
                      <a:pPr algn="ctr"/>
                      <a:r>
                        <a:rPr lang="lt-LT" sz="1400" noProof="0" dirty="0" smtClean="0">
                          <a:solidFill>
                            <a:schemeClr val="bg1"/>
                          </a:solidFill>
                          <a:latin typeface="Times New Roman" panose="02020603050405020304" pitchFamily="18" charset="0"/>
                          <a:cs typeface="Times New Roman" panose="02020603050405020304" pitchFamily="18" charset="0"/>
                        </a:rPr>
                        <a:t>Sankaba praslysta.</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400" noProof="0" dirty="0" smtClean="0">
                          <a:solidFill>
                            <a:schemeClr val="bg1"/>
                          </a:solidFill>
                          <a:latin typeface="Times New Roman" panose="02020603050405020304" pitchFamily="18" charset="0"/>
                          <a:cs typeface="Times New Roman" panose="02020603050405020304" pitchFamily="18" charset="0"/>
                        </a:rPr>
                        <a:t>Automobilis</a:t>
                      </a:r>
                      <a:r>
                        <a:rPr lang="lt-LT" sz="1400" baseline="0" noProof="0" dirty="0" smtClean="0">
                          <a:solidFill>
                            <a:schemeClr val="bg1"/>
                          </a:solidFill>
                          <a:latin typeface="Times New Roman" panose="02020603050405020304" pitchFamily="18" charset="0"/>
                          <a:cs typeface="Times New Roman" panose="02020603050405020304" pitchFamily="18" charset="0"/>
                        </a:rPr>
                        <a:t> juda pamažu, nors akseleratoriaus pedalas nuspaustas. Gali jaustis svilėsių kvapas.</a:t>
                      </a:r>
                      <a:endParaRPr lang="lt-LT" sz="1400" noProof="0" dirty="0" smtClean="0">
                        <a:solidFill>
                          <a:schemeClr val="bg1"/>
                        </a:solidFill>
                        <a:latin typeface="Times New Roman" panose="02020603050405020304" pitchFamily="18" charset="0"/>
                        <a:cs typeface="Times New Roman" panose="02020603050405020304" pitchFamily="18" charset="0"/>
                      </a:endParaRPr>
                    </a:p>
                  </a:txBody>
                  <a:tcPr anchor="ctr"/>
                </a:tc>
                <a:tc>
                  <a:txBody>
                    <a:bodyPr/>
                    <a:lstStyle/>
                    <a:p>
                      <a:pPr algn="ctr"/>
                      <a:r>
                        <a:rPr lang="lt-LT" sz="1400" noProof="0" dirty="0" smtClean="0">
                          <a:solidFill>
                            <a:schemeClr val="bg1"/>
                          </a:solidFill>
                          <a:latin typeface="Times New Roman" panose="02020603050405020304" pitchFamily="18" charset="0"/>
                          <a:cs typeface="Times New Roman" panose="02020603050405020304" pitchFamily="18" charset="0"/>
                        </a:rPr>
                        <a:t>Per maža</a:t>
                      </a:r>
                      <a:r>
                        <a:rPr lang="lt-LT" sz="1400" baseline="0" noProof="0" dirty="0" smtClean="0">
                          <a:solidFill>
                            <a:schemeClr val="bg1"/>
                          </a:solidFill>
                          <a:latin typeface="Times New Roman" panose="02020603050405020304" pitchFamily="18" charset="0"/>
                          <a:cs typeface="Times New Roman" panose="02020603050405020304" pitchFamily="18" charset="0"/>
                        </a:rPr>
                        <a:t> pedalo laisvoji eiga, </a:t>
                      </a:r>
                      <a:r>
                        <a:rPr lang="lt-LT" sz="1400" baseline="0" noProof="0" dirty="0" err="1" smtClean="0">
                          <a:solidFill>
                            <a:schemeClr val="bg1"/>
                          </a:solidFill>
                          <a:latin typeface="Times New Roman" panose="02020603050405020304" pitchFamily="18" charset="0"/>
                          <a:cs typeface="Times New Roman" panose="02020603050405020304" pitchFamily="18" charset="0"/>
                        </a:rPr>
                        <a:t>susitepalavę</a:t>
                      </a:r>
                      <a:r>
                        <a:rPr lang="lt-LT" sz="1400" baseline="0" noProof="0" dirty="0" smtClean="0">
                          <a:solidFill>
                            <a:schemeClr val="bg1"/>
                          </a:solidFill>
                          <a:latin typeface="Times New Roman" panose="02020603050405020304" pitchFamily="18" charset="0"/>
                          <a:cs typeface="Times New Roman" panose="02020603050405020304" pitchFamily="18" charset="0"/>
                        </a:rPr>
                        <a:t> arba sudilę diskai, nusilpusios prispaudimo spyruoklės.</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3330953556"/>
                  </a:ext>
                </a:extLst>
              </a:tr>
              <a:tr h="370840">
                <a:tc>
                  <a:txBody>
                    <a:bodyPr/>
                    <a:lstStyle/>
                    <a:p>
                      <a:pPr algn="ctr"/>
                      <a:r>
                        <a:rPr lang="lt-LT" sz="1400" noProof="0" dirty="0" smtClean="0">
                          <a:solidFill>
                            <a:schemeClr val="bg1"/>
                          </a:solidFill>
                          <a:latin typeface="Times New Roman" panose="02020603050405020304" pitchFamily="18" charset="0"/>
                          <a:cs typeface="Times New Roman" panose="02020603050405020304" pitchFamily="18" charset="0"/>
                        </a:rPr>
                        <a:t>Sankaba nevisiškai</a:t>
                      </a:r>
                      <a:r>
                        <a:rPr lang="lt-LT" sz="1400" baseline="0" noProof="0" dirty="0" smtClean="0">
                          <a:solidFill>
                            <a:schemeClr val="bg1"/>
                          </a:solidFill>
                          <a:latin typeface="Times New Roman" panose="02020603050405020304" pitchFamily="18" charset="0"/>
                          <a:cs typeface="Times New Roman" panose="02020603050405020304" pitchFamily="18" charset="0"/>
                        </a:rPr>
                        <a:t> </a:t>
                      </a:r>
                    </a:p>
                    <a:p>
                      <a:pPr algn="ctr"/>
                      <a:r>
                        <a:rPr lang="lt-LT" sz="1400" baseline="0" noProof="0" dirty="0" smtClean="0">
                          <a:solidFill>
                            <a:schemeClr val="bg1"/>
                          </a:solidFill>
                          <a:latin typeface="Times New Roman" panose="02020603050405020304" pitchFamily="18" charset="0"/>
                          <a:cs typeface="Times New Roman" panose="02020603050405020304" pitchFamily="18" charset="0"/>
                        </a:rPr>
                        <a:t>išsijungia (,,veda“).</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400" noProof="0" dirty="0" smtClean="0">
                          <a:solidFill>
                            <a:schemeClr val="bg1"/>
                          </a:solidFill>
                          <a:latin typeface="Times New Roman" panose="02020603050405020304" pitchFamily="18" charset="0"/>
                          <a:cs typeface="Times New Roman" panose="02020603050405020304" pitchFamily="18" charset="0"/>
                        </a:rPr>
                        <a:t>Automobilis</a:t>
                      </a:r>
                      <a:r>
                        <a:rPr lang="lt-LT" sz="1400" baseline="0" noProof="0" dirty="0" smtClean="0">
                          <a:solidFill>
                            <a:schemeClr val="bg1"/>
                          </a:solidFill>
                          <a:latin typeface="Times New Roman" panose="02020603050405020304" pitchFamily="18" charset="0"/>
                          <a:cs typeface="Times New Roman" panose="02020603050405020304" pitchFamily="18" charset="0"/>
                        </a:rPr>
                        <a:t> pamažu juda, nors sankabos pedalas nuspaustas.</a:t>
                      </a:r>
                    </a:p>
                  </a:txBody>
                  <a:tcPr anchor="ctr"/>
                </a:tc>
                <a:tc>
                  <a:txBody>
                    <a:bodyPr/>
                    <a:lstStyle/>
                    <a:p>
                      <a:pPr algn="ctr"/>
                      <a:r>
                        <a:rPr lang="lt-LT" sz="1400" kern="1200" noProof="0" dirty="0" smtClean="0">
                          <a:solidFill>
                            <a:schemeClr val="bg1"/>
                          </a:solidFill>
                          <a:effectLst/>
                          <a:latin typeface="Times New Roman" panose="02020603050405020304" pitchFamily="18" charset="0"/>
                          <a:ea typeface="+mn-ea"/>
                          <a:cs typeface="Times New Roman" panose="02020603050405020304" pitchFamily="18" charset="0"/>
                        </a:rPr>
                        <a:t>Per didelė pedalo laisvoji eiga, hidraulinėje sankabos pavaroje yra oro, sistema nesandari, išsikraipęs sankabos diskas.</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1348113234"/>
                  </a:ext>
                </a:extLst>
              </a:tr>
              <a:tr h="370840">
                <a:tc>
                  <a:txBody>
                    <a:bodyPr/>
                    <a:lstStyle/>
                    <a:p>
                      <a:pPr algn="ctr"/>
                      <a:r>
                        <a:rPr lang="lt-LT" sz="1400" noProof="0" dirty="0" smtClean="0">
                          <a:solidFill>
                            <a:schemeClr val="bg1"/>
                          </a:solidFill>
                          <a:latin typeface="Times New Roman" panose="02020603050405020304" pitchFamily="18" charset="0"/>
                          <a:cs typeface="Times New Roman" panose="02020603050405020304" pitchFamily="18" charset="0"/>
                        </a:rPr>
                        <a:t>Sankaba įstringa</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tc>
                  <a:txBody>
                    <a:bodyPr/>
                    <a:lstStyle/>
                    <a:p>
                      <a:pPr algn="ctr"/>
                      <a:r>
                        <a:rPr lang="lt-LT" sz="1400" noProof="0" dirty="0" smtClean="0">
                          <a:solidFill>
                            <a:schemeClr val="bg1"/>
                          </a:solidFill>
                          <a:latin typeface="Times New Roman" panose="02020603050405020304" pitchFamily="18" charset="0"/>
                          <a:cs typeface="Times New Roman" panose="02020603050405020304" pitchFamily="18" charset="0"/>
                        </a:rPr>
                        <a:t>Pedalas sustoja tarpinėje padėtyje.</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tc>
                  <a:txBody>
                    <a:bodyPr/>
                    <a:lstStyle/>
                    <a:p>
                      <a:pPr algn="ctr"/>
                      <a:r>
                        <a:rPr lang="lt-LT" sz="1400" kern="1200" noProof="0" dirty="0" smtClean="0">
                          <a:solidFill>
                            <a:schemeClr val="bg1"/>
                          </a:solidFill>
                          <a:effectLst/>
                          <a:latin typeface="Times New Roman" panose="02020603050405020304" pitchFamily="18" charset="0"/>
                          <a:ea typeface="+mn-ea"/>
                          <a:cs typeface="Times New Roman" panose="02020603050405020304" pitchFamily="18" charset="0"/>
                        </a:rPr>
                        <a:t>Naudojant ne tos markės arba nešvarius hidraulinės pavaros skysčius, išpursta ir įstringa cilindrų </a:t>
                      </a:r>
                      <a:r>
                        <a:rPr lang="lt-LT" sz="1400" kern="1200" noProof="0" dirty="0" err="1" smtClean="0">
                          <a:solidFill>
                            <a:schemeClr val="bg1"/>
                          </a:solidFill>
                          <a:effectLst/>
                          <a:latin typeface="Times New Roman" panose="02020603050405020304" pitchFamily="18" charset="0"/>
                          <a:ea typeface="+mn-ea"/>
                          <a:cs typeface="Times New Roman" panose="02020603050405020304" pitchFamily="18" charset="0"/>
                        </a:rPr>
                        <a:t>manžetai</a:t>
                      </a:r>
                      <a:r>
                        <a:rPr lang="lt-LT" sz="1400" kern="1200" noProof="0" dirty="0" smtClean="0">
                          <a:solidFill>
                            <a:schemeClr val="bg1"/>
                          </a:solidFill>
                          <a:effectLst/>
                          <a:latin typeface="Times New Roman" panose="02020603050405020304" pitchFamily="18" charset="0"/>
                          <a:ea typeface="+mn-ea"/>
                          <a:cs typeface="Times New Roman" panose="02020603050405020304" pitchFamily="18" charset="0"/>
                        </a:rPr>
                        <a:t>.</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4119655887"/>
                  </a:ext>
                </a:extLst>
              </a:tr>
              <a:tr h="370840">
                <a:tc>
                  <a:txBody>
                    <a:bodyPr/>
                    <a:lstStyle/>
                    <a:p>
                      <a:pPr algn="ctr"/>
                      <a:r>
                        <a:rPr lang="lt-LT" sz="1400" noProof="0" dirty="0" smtClean="0">
                          <a:solidFill>
                            <a:schemeClr val="bg1"/>
                          </a:solidFill>
                          <a:latin typeface="Times New Roman" panose="02020603050405020304" pitchFamily="18" charset="0"/>
                          <a:cs typeface="Times New Roman" panose="02020603050405020304" pitchFamily="18" charset="0"/>
                        </a:rPr>
                        <a:t>Sankaba</a:t>
                      </a:r>
                      <a:r>
                        <a:rPr lang="lt-LT" sz="1400" baseline="0" noProof="0" dirty="0" smtClean="0">
                          <a:solidFill>
                            <a:schemeClr val="bg1"/>
                          </a:solidFill>
                          <a:latin typeface="Times New Roman" panose="02020603050405020304" pitchFamily="18" charset="0"/>
                          <a:cs typeface="Times New Roman" panose="02020603050405020304" pitchFamily="18" charset="0"/>
                        </a:rPr>
                        <a:t> pavėluotai susijungia</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tc>
                  <a:txBody>
                    <a:bodyPr/>
                    <a:lstStyle/>
                    <a:p>
                      <a:pPr algn="ctr"/>
                      <a:r>
                        <a:rPr lang="lt-LT" sz="1400" noProof="0" dirty="0" smtClean="0">
                          <a:solidFill>
                            <a:schemeClr val="bg1"/>
                          </a:solidFill>
                          <a:latin typeface="Times New Roman" panose="02020603050405020304" pitchFamily="18" charset="0"/>
                          <a:cs typeface="Times New Roman" panose="02020603050405020304" pitchFamily="18" charset="0"/>
                        </a:rPr>
                        <a:t>Automobilis pradeda važiuoti</a:t>
                      </a:r>
                      <a:r>
                        <a:rPr lang="lt-LT" sz="1400" baseline="0" noProof="0" dirty="0" smtClean="0">
                          <a:solidFill>
                            <a:schemeClr val="bg1"/>
                          </a:solidFill>
                          <a:latin typeface="Times New Roman" panose="02020603050405020304" pitchFamily="18" charset="0"/>
                          <a:cs typeface="Times New Roman" panose="02020603050405020304" pitchFamily="18" charset="0"/>
                        </a:rPr>
                        <a:t> beveik atleidus sankabos pedalą, sunkiau perjungti pavaras.</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tc>
                  <a:txBody>
                    <a:bodyPr/>
                    <a:lstStyle/>
                    <a:p>
                      <a:pPr algn="ctr"/>
                      <a:r>
                        <a:rPr lang="lt-LT" sz="1400" kern="1200" noProof="0" dirty="0" smtClean="0">
                          <a:solidFill>
                            <a:schemeClr val="bg1"/>
                          </a:solidFill>
                          <a:effectLst/>
                          <a:latin typeface="Times New Roman" panose="02020603050405020304" pitchFamily="18" charset="0"/>
                          <a:ea typeface="+mn-ea"/>
                          <a:cs typeface="Times New Roman" panose="02020603050405020304" pitchFamily="18" charset="0"/>
                        </a:rPr>
                        <a:t>Hidraulinėje pavaroje yra oro, sustingęs skystis, sudilę diskai.</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2000160240"/>
                  </a:ext>
                </a:extLst>
              </a:tr>
              <a:tr h="370840">
                <a:tc>
                  <a:txBody>
                    <a:bodyPr/>
                    <a:lstStyle/>
                    <a:p>
                      <a:pPr algn="ctr"/>
                      <a:r>
                        <a:rPr lang="lt-LT" sz="1400" noProof="0" dirty="0" smtClean="0">
                          <a:solidFill>
                            <a:schemeClr val="bg1"/>
                          </a:solidFill>
                          <a:latin typeface="Times New Roman" panose="02020603050405020304" pitchFamily="18" charset="0"/>
                          <a:cs typeface="Times New Roman" panose="02020603050405020304" pitchFamily="18" charset="0"/>
                        </a:rPr>
                        <a:t>Sunku nuspausti</a:t>
                      </a:r>
                      <a:r>
                        <a:rPr lang="lt-LT" sz="1400" baseline="0" noProof="0" dirty="0" smtClean="0">
                          <a:solidFill>
                            <a:schemeClr val="bg1"/>
                          </a:solidFill>
                          <a:latin typeface="Times New Roman" panose="02020603050405020304" pitchFamily="18" charset="0"/>
                          <a:cs typeface="Times New Roman" panose="02020603050405020304" pitchFamily="18" charset="0"/>
                        </a:rPr>
                        <a:t> pedalą</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tc>
                  <a:txBody>
                    <a:bodyPr/>
                    <a:lstStyle/>
                    <a:p>
                      <a:pPr algn="ct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tc>
                  <a:txBody>
                    <a:bodyPr/>
                    <a:lstStyle/>
                    <a:p>
                      <a:pPr algn="ctr"/>
                      <a:r>
                        <a:rPr lang="lt-LT" sz="1400" kern="1200" noProof="0" dirty="0" smtClean="0">
                          <a:solidFill>
                            <a:schemeClr val="bg1"/>
                          </a:solidFill>
                          <a:effectLst/>
                          <a:latin typeface="Times New Roman" panose="02020603050405020304" pitchFamily="18" charset="0"/>
                          <a:ea typeface="+mn-ea"/>
                          <a:cs typeface="Times New Roman" panose="02020603050405020304" pitchFamily="18" charset="0"/>
                        </a:rPr>
                        <a:t>Sugedęs sankabos stiprintuvas (dažniausiai krovininių automobilių).</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1399027581"/>
                  </a:ext>
                </a:extLst>
              </a:tr>
              <a:tr h="370840">
                <a:tc>
                  <a:txBody>
                    <a:bodyPr/>
                    <a:lstStyle/>
                    <a:p>
                      <a:pPr algn="ctr"/>
                      <a:r>
                        <a:rPr lang="lt-LT" sz="1400" noProof="0" dirty="0" smtClean="0">
                          <a:solidFill>
                            <a:schemeClr val="bg1"/>
                          </a:solidFill>
                          <a:latin typeface="Times New Roman" panose="02020603050405020304" pitchFamily="18" charset="0"/>
                          <a:cs typeface="Times New Roman" panose="02020603050405020304" pitchFamily="18" charset="0"/>
                        </a:rPr>
                        <a:t>Atsiranda pašalinis triukšmas</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tc>
                  <a:txBody>
                    <a:bodyPr/>
                    <a:lstStyle/>
                    <a:p>
                      <a:pPr algn="ctr"/>
                      <a:r>
                        <a:rPr lang="lt-LT" sz="1400" noProof="0" dirty="0" smtClean="0">
                          <a:solidFill>
                            <a:schemeClr val="bg1"/>
                          </a:solidFill>
                          <a:latin typeface="Times New Roman" panose="02020603050405020304" pitchFamily="18" charset="0"/>
                          <a:cs typeface="Times New Roman" panose="02020603050405020304" pitchFamily="18" charset="0"/>
                        </a:rPr>
                        <a:t>Jaučiamas nuspaudžiant</a:t>
                      </a:r>
                      <a:r>
                        <a:rPr lang="lt-LT" sz="1400" baseline="0" noProof="0" dirty="0" smtClean="0">
                          <a:solidFill>
                            <a:schemeClr val="bg1"/>
                          </a:solidFill>
                          <a:latin typeface="Times New Roman" panose="02020603050405020304" pitchFamily="18" charset="0"/>
                          <a:cs typeface="Times New Roman" panose="02020603050405020304" pitchFamily="18" charset="0"/>
                        </a:rPr>
                        <a:t> pedalą.</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tc>
                  <a:txBody>
                    <a:bodyPr/>
                    <a:lstStyle/>
                    <a:p>
                      <a:pPr algn="ctr"/>
                      <a:r>
                        <a:rPr lang="lt-LT" sz="1400" kern="1200" noProof="0" dirty="0" smtClean="0">
                          <a:solidFill>
                            <a:schemeClr val="bg1"/>
                          </a:solidFill>
                          <a:effectLst/>
                          <a:latin typeface="Times New Roman" panose="02020603050405020304" pitchFamily="18" charset="0"/>
                          <a:ea typeface="+mn-ea"/>
                          <a:cs typeface="Times New Roman" panose="02020603050405020304" pitchFamily="18" charset="0"/>
                        </a:rPr>
                        <a:t>Gali būti subyrėjęs guolis.</a:t>
                      </a:r>
                      <a:endParaRPr lang="lt-LT" sz="1400" noProof="0" dirty="0">
                        <a:solidFill>
                          <a:schemeClr val="bg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xmlns="" val="3492436634"/>
                  </a:ext>
                </a:extLst>
              </a:tr>
            </a:tbl>
          </a:graphicData>
        </a:graphic>
      </p:graphicFrame>
      <p:sp>
        <p:nvSpPr>
          <p:cNvPr id="2" name="Date Placeholder 1"/>
          <p:cNvSpPr>
            <a:spLocks noGrp="1"/>
          </p:cNvSpPr>
          <p:nvPr>
            <p:ph type="dt" sz="half" idx="10"/>
          </p:nvPr>
        </p:nvSpPr>
        <p:spPr/>
        <p:txBody>
          <a:bodyPr/>
          <a:lstStyle/>
          <a:p>
            <a:fld id="{7FD2BFDD-1F95-4162-96B0-352F4DD02F58}" type="datetime1">
              <a:rPr lang="en-US" smtClean="0">
                <a:solidFill>
                  <a:schemeClr val="bg1"/>
                </a:solidFill>
                <a:latin typeface="Times New Roman" panose="02020603050405020304" pitchFamily="18" charset="0"/>
                <a:cs typeface="Times New Roman" panose="02020603050405020304" pitchFamily="18" charset="0"/>
              </a:rPr>
              <a:t>2019-12-17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45BC8671-89A0-4ACD-B64A-337B2C6F1403}" type="slidenum">
              <a:rPr lang="en-US" smtClean="0">
                <a:solidFill>
                  <a:schemeClr val="bg1"/>
                </a:solidFill>
                <a:latin typeface="Times New Roman" panose="02020603050405020304" pitchFamily="18" charset="0"/>
                <a:cs typeface="Times New Roman" panose="02020603050405020304" pitchFamily="18" charset="0"/>
              </a:rPr>
              <a:t>5</a:t>
            </a:fld>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720219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923A4C-B03A-436A-82BA-033970E61659}" type="datetime1">
              <a:rPr lang="en-US" smtClean="0">
                <a:solidFill>
                  <a:schemeClr val="bg1"/>
                </a:solidFill>
                <a:latin typeface="Times New Roman" panose="02020603050405020304" pitchFamily="18" charset="0"/>
                <a:cs typeface="Times New Roman" panose="02020603050405020304" pitchFamily="18" charset="0"/>
              </a:rPr>
              <a:t>2019-12-17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45BC8671-89A0-4ACD-B64A-337B2C6F1403}" type="slidenum">
              <a:rPr lang="en-US" smtClean="0">
                <a:solidFill>
                  <a:schemeClr val="bg1"/>
                </a:solidFill>
                <a:latin typeface="Times New Roman" panose="02020603050405020304" pitchFamily="18" charset="0"/>
                <a:cs typeface="Times New Roman" panose="02020603050405020304" pitchFamily="18" charset="0"/>
              </a:rPr>
              <a:t>6</a:t>
            </a:fld>
            <a:endParaRPr lang="en-US" dirty="0">
              <a:solidFill>
                <a:schemeClr val="bg1"/>
              </a:solidFill>
              <a:latin typeface="Times New Roman" panose="02020603050405020304" pitchFamily="18" charset="0"/>
              <a:cs typeface="Times New Roman" panose="02020603050405020304" pitchFamily="18" charset="0"/>
            </a:endParaRPr>
          </a:p>
        </p:txBody>
      </p:sp>
      <p:graphicFrame>
        <p:nvGraphicFramePr>
          <p:cNvPr id="10" name="Chart 9"/>
          <p:cNvGraphicFramePr/>
          <p:nvPr>
            <p:extLst>
              <p:ext uri="{D42A27DB-BD31-4B8C-83A1-F6EECF244321}">
                <p14:modId xmlns:p14="http://schemas.microsoft.com/office/powerpoint/2010/main" val="553377413"/>
              </p:ext>
            </p:extLst>
          </p:nvPr>
        </p:nvGraphicFramePr>
        <p:xfrm>
          <a:off x="1449465" y="262987"/>
          <a:ext cx="9133590" cy="60334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5186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dirty="0" smtClean="0">
                <a:solidFill>
                  <a:schemeClr val="bg1"/>
                </a:solidFill>
                <a:latin typeface="Times New Roman" panose="02020603050405020304" pitchFamily="18" charset="0"/>
                <a:cs typeface="Times New Roman" panose="02020603050405020304" pitchFamily="18" charset="0"/>
              </a:rPr>
              <a:t>Pavarų dėžės gedimai</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 y="1825625"/>
            <a:ext cx="12005732" cy="4351338"/>
          </a:xfrm>
        </p:spPr>
        <p:txBody>
          <a:bodyPr>
            <a:normAutofit lnSpcReduction="10000"/>
          </a:bodyPr>
          <a:lstStyle/>
          <a:p>
            <a:pPr algn="just">
              <a:lnSpc>
                <a:spcPct val="150000"/>
              </a:lnSpc>
            </a:pPr>
            <a:r>
              <a:rPr lang="lt-LT" dirty="0" smtClean="0">
                <a:solidFill>
                  <a:schemeClr val="bg1"/>
                </a:solidFill>
                <a:latin typeface="Times New Roman" panose="02020603050405020304" pitchFamily="18" charset="0"/>
                <a:cs typeface="Times New Roman" panose="02020603050405020304" pitchFamily="18" charset="0"/>
              </a:rPr>
              <a:t>Sunkiai </a:t>
            </a:r>
            <a:r>
              <a:rPr lang="lt-LT" dirty="0">
                <a:solidFill>
                  <a:schemeClr val="bg1"/>
                </a:solidFill>
                <a:latin typeface="Times New Roman" panose="02020603050405020304" pitchFamily="18" charset="0"/>
                <a:cs typeface="Times New Roman" panose="02020603050405020304" pitchFamily="18" charset="0"/>
              </a:rPr>
              <a:t>persijungia </a:t>
            </a:r>
            <a:r>
              <a:rPr lang="lt-LT" dirty="0" smtClean="0">
                <a:solidFill>
                  <a:schemeClr val="bg1"/>
                </a:solidFill>
                <a:latin typeface="Times New Roman" panose="02020603050405020304" pitchFamily="18" charset="0"/>
                <a:cs typeface="Times New Roman" panose="02020603050405020304" pitchFamily="18" charset="0"/>
              </a:rPr>
              <a:t>bėgiai, jaučiamas dunksėjimas, smūgiai, per mažas alyvos lygis</a:t>
            </a:r>
          </a:p>
          <a:p>
            <a:pPr algn="just">
              <a:lnSpc>
                <a:spcPct val="150000"/>
              </a:lnSpc>
            </a:pPr>
            <a:r>
              <a:rPr lang="lt-LT" dirty="0" smtClean="0">
                <a:solidFill>
                  <a:schemeClr val="bg1"/>
                </a:solidFill>
                <a:latin typeface="Times New Roman" panose="02020603050405020304" pitchFamily="18" charset="0"/>
                <a:cs typeface="Times New Roman" panose="02020603050405020304" pitchFamily="18" charset="0"/>
              </a:rPr>
              <a:t>Dideli variklio apsukų svyravimai</a:t>
            </a:r>
          </a:p>
          <a:p>
            <a:pPr algn="just">
              <a:lnSpc>
                <a:spcPct val="150000"/>
              </a:lnSpc>
            </a:pPr>
            <a:r>
              <a:rPr lang="lt-LT" dirty="0" smtClean="0">
                <a:solidFill>
                  <a:schemeClr val="bg1"/>
                </a:solidFill>
                <a:latin typeface="Times New Roman" panose="02020603050405020304" pitchFamily="18" charset="0"/>
                <a:cs typeface="Times New Roman" panose="02020603050405020304" pitchFamily="18" charset="0"/>
              </a:rPr>
              <a:t>Sunkumai pradedant važiuoti</a:t>
            </a:r>
          </a:p>
          <a:p>
            <a:pPr algn="just">
              <a:lnSpc>
                <a:spcPct val="150000"/>
              </a:lnSpc>
            </a:pPr>
            <a:r>
              <a:rPr lang="lt-LT" dirty="0" smtClean="0">
                <a:solidFill>
                  <a:schemeClr val="bg1"/>
                </a:solidFill>
                <a:latin typeface="Times New Roman" panose="02020603050405020304" pitchFamily="18" charset="0"/>
                <a:cs typeface="Times New Roman" panose="02020603050405020304" pitchFamily="18" charset="0"/>
              </a:rPr>
              <a:t>Atsitiktiniai bėgių persijungimai</a:t>
            </a:r>
          </a:p>
          <a:p>
            <a:pPr algn="just">
              <a:lnSpc>
                <a:spcPct val="150000"/>
              </a:lnSpc>
            </a:pPr>
            <a:r>
              <a:rPr lang="lt-LT" dirty="0" smtClean="0">
                <a:solidFill>
                  <a:schemeClr val="bg1"/>
                </a:solidFill>
                <a:latin typeface="Times New Roman" panose="02020603050405020304" pitchFamily="18" charset="0"/>
                <a:cs typeface="Times New Roman" panose="02020603050405020304" pitchFamily="18" charset="0"/>
              </a:rPr>
              <a:t>Prietaisų skydelyje užsidega lemputė</a:t>
            </a:r>
            <a:endParaRPr lang="en-US" dirty="0">
              <a:solidFill>
                <a:schemeClr val="bg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7644" y="2932921"/>
            <a:ext cx="4070465" cy="3052849"/>
          </a:xfrm>
          <a:prstGeom prst="rect">
            <a:avLst/>
          </a:prstGeom>
        </p:spPr>
      </p:pic>
      <p:sp>
        <p:nvSpPr>
          <p:cNvPr id="5" name="Date Placeholder 4"/>
          <p:cNvSpPr>
            <a:spLocks noGrp="1"/>
          </p:cNvSpPr>
          <p:nvPr>
            <p:ph type="dt" sz="half" idx="10"/>
          </p:nvPr>
        </p:nvSpPr>
        <p:spPr/>
        <p:txBody>
          <a:bodyPr/>
          <a:lstStyle/>
          <a:p>
            <a:fld id="{E3EBA524-0E53-4056-88DA-5036F9EC55C0}" type="datetime1">
              <a:rPr lang="en-US" smtClean="0">
                <a:solidFill>
                  <a:schemeClr val="bg1"/>
                </a:solidFill>
                <a:latin typeface="Times New Roman" panose="02020603050405020304" pitchFamily="18" charset="0"/>
                <a:cs typeface="Times New Roman" panose="02020603050405020304" pitchFamily="18" charset="0"/>
              </a:rPr>
              <a:t>2019-12-17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45BC8671-89A0-4ACD-B64A-337B2C6F1403}" type="slidenum">
              <a:rPr lang="en-US" smtClean="0">
                <a:solidFill>
                  <a:schemeClr val="bg1"/>
                </a:solidFill>
                <a:latin typeface="Times New Roman" panose="02020603050405020304" pitchFamily="18" charset="0"/>
                <a:cs typeface="Times New Roman" panose="02020603050405020304" pitchFamily="18" charset="0"/>
              </a:rPr>
              <a:t>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10354614" y="6026657"/>
            <a:ext cx="1275008" cy="276999"/>
          </a:xfrm>
          <a:prstGeom prst="rect">
            <a:avLst/>
          </a:prstGeom>
          <a:noFill/>
        </p:spPr>
        <p:txBody>
          <a:bodyPr wrap="square" rtlCol="0">
            <a:spAutoFit/>
          </a:bodyPr>
          <a:lstStyle/>
          <a:p>
            <a:r>
              <a:rPr lang="en-US" sz="1200" dirty="0" smtClean="0">
                <a:solidFill>
                  <a:schemeClr val="bg1"/>
                </a:solidFill>
                <a:latin typeface="Times New Roman" panose="02020603050405020304" pitchFamily="18" charset="0"/>
                <a:cs typeface="Times New Roman" panose="02020603050405020304" pitchFamily="18" charset="0"/>
              </a:rPr>
              <a:t>1 </a:t>
            </a:r>
            <a:r>
              <a:rPr lang="en-US" sz="1200" dirty="0" err="1" smtClean="0">
                <a:solidFill>
                  <a:schemeClr val="bg1"/>
                </a:solidFill>
                <a:latin typeface="Times New Roman" panose="02020603050405020304" pitchFamily="18" charset="0"/>
                <a:cs typeface="Times New Roman" panose="02020603050405020304" pitchFamily="18" charset="0"/>
              </a:rPr>
              <a:t>pav</a:t>
            </a:r>
            <a:r>
              <a:rPr lang="en-US" sz="1200" dirty="0" smtClean="0">
                <a:solidFill>
                  <a:schemeClr val="bg1"/>
                </a:solidFill>
                <a:latin typeface="Times New Roman" panose="02020603050405020304" pitchFamily="18" charset="0"/>
                <a:cs typeface="Times New Roman" panose="02020603050405020304" pitchFamily="18" charset="0"/>
              </a:rPr>
              <a:t>.</a:t>
            </a:r>
            <a:endParaRPr lang="en-US" sz="1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646496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noAutofit/>
          </a:bodyPr>
          <a:lstStyle/>
          <a:p>
            <a:pPr algn="ctr"/>
            <a:r>
              <a:rPr lang="lt-LT" dirty="0" smtClean="0">
                <a:solidFill>
                  <a:schemeClr val="bg1"/>
                </a:solidFill>
                <a:latin typeface="Times New Roman" panose="02020603050405020304" pitchFamily="18" charset="0"/>
                <a:cs typeface="Times New Roman" panose="02020603050405020304" pitchFamily="18" charset="0"/>
              </a:rPr>
              <a:t>Smulkūs automobilio gedimai, kurie virsta labai brangiomis problemomis</a:t>
            </a:r>
            <a:endParaRPr lang="lt-LT" dirty="0">
              <a:solidFill>
                <a:schemeClr val="bg1"/>
              </a:solidFill>
              <a:latin typeface="Times New Roman" panose="02020603050405020304" pitchFamily="18" charset="0"/>
              <a:cs typeface="Times New Roman" panose="02020603050405020304" pitchFamily="18" charset="0"/>
            </a:endParaRPr>
          </a:p>
        </p:txBody>
      </p:sp>
      <p:sp>
        <p:nvSpPr>
          <p:cNvPr id="5" name="Rectangle 4"/>
          <p:cNvSpPr/>
          <p:nvPr/>
        </p:nvSpPr>
        <p:spPr>
          <a:xfrm>
            <a:off x="711200" y="2972222"/>
            <a:ext cx="10769600" cy="3246530"/>
          </a:xfrm>
          <a:prstGeom prst="rect">
            <a:avLst/>
          </a:prstGeom>
        </p:spPr>
        <p:txBody>
          <a:bodyPr wrap="square">
            <a:spAutoFit/>
          </a:bodyPr>
          <a:lstStyle/>
          <a:p>
            <a:pPr algn="just">
              <a:lnSpc>
                <a:spcPct val="150000"/>
              </a:lnSpc>
              <a:spcAft>
                <a:spcPts val="800"/>
              </a:spcAft>
            </a:pPr>
            <a:r>
              <a:rPr lang="lt-LT" sz="28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Rimtas automobilio gedimas yra ne tik labai brangi, bet ir potencialiai gyvybei pavojinga problema.  Vairuotojo pareiga yra pasirūpinti, kad jo transporto priemonė atitiktų techninius reikalavimus ne tik apžiūros metu, tačiau anaiptol ne visi tuo pasirūpina.</a:t>
            </a:r>
            <a:br>
              <a:rPr lang="lt-LT" sz="28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br>
            <a:endParaRPr lang="lt-L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8ADBC899-E293-4954-830A-AF5A1E4BD458}" type="datetime1">
              <a:rPr lang="en-US" smtClean="0">
                <a:solidFill>
                  <a:schemeClr val="bg1"/>
                </a:solidFill>
                <a:latin typeface="Times New Roman" panose="02020603050405020304" pitchFamily="18" charset="0"/>
                <a:cs typeface="Times New Roman" panose="02020603050405020304" pitchFamily="18" charset="0"/>
              </a:rPr>
              <a:t>2019-12-17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45BC8671-89A0-4ACD-B64A-337B2C6F1403}" type="slidenum">
              <a:rPr lang="en-US" smtClean="0">
                <a:solidFill>
                  <a:schemeClr val="bg1"/>
                </a:solidFill>
                <a:latin typeface="Times New Roman" panose="02020603050405020304" pitchFamily="18" charset="0"/>
                <a:cs typeface="Times New Roman" panose="02020603050405020304" pitchFamily="18" charset="0"/>
              </a:rPr>
              <a:t>8</a:t>
            </a:fld>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562085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dirty="0" smtClean="0">
                <a:solidFill>
                  <a:schemeClr val="bg1"/>
                </a:solidFill>
                <a:latin typeface="Times New Roman" panose="02020603050405020304" pitchFamily="18" charset="0"/>
                <a:cs typeface="Times New Roman" panose="02020603050405020304" pitchFamily="18" charset="0"/>
              </a:rPr>
              <a:t>Oro, degalų ir salono filtro keitimas</a:t>
            </a:r>
            <a:endParaRPr lang="lt-LT"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248958"/>
            <a:ext cx="10515600" cy="4351338"/>
          </a:xfrm>
        </p:spPr>
        <p:txBody>
          <a:bodyPr/>
          <a:lstStyle/>
          <a:p>
            <a:pPr marL="0" indent="0" algn="just">
              <a:lnSpc>
                <a:spcPct val="150000"/>
              </a:lnSpc>
              <a:buNone/>
            </a:pPr>
            <a:r>
              <a:rPr lang="lt-LT" dirty="0" smtClean="0">
                <a:solidFill>
                  <a:schemeClr val="bg1"/>
                </a:solidFill>
                <a:latin typeface="Times New Roman" panose="02020603050405020304" pitchFamily="18" charset="0"/>
                <a:cs typeface="Times New Roman" panose="02020603050405020304" pitchFamily="18" charset="0"/>
              </a:rPr>
              <a:t>Paprasčiausi masiniam vartojimui skirti filtrai retai kainuoja daugiau nei 20 eurų už vienetą. Jums turbūt nereikia ekstremalios sąlygoms skirtų aukščiausios kokybės gaminių, tačiau vis tiek patartume rinktis žinomų gamintojų produkciją. Jei apie detales nedaug žinote, tačiau vis tiek ketinate pirkti patys, nepatingėkite pasidomėti konkrečiu gaminiu internete.</a:t>
            </a:r>
            <a:endParaRPr lang="lt-LT" dirty="0">
              <a:solidFill>
                <a:schemeClr val="bg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7AB165E-0243-4009-8E45-B4A33FF2F3B2}" type="datetime1">
              <a:rPr lang="en-US" smtClean="0">
                <a:solidFill>
                  <a:schemeClr val="bg1"/>
                </a:solidFill>
                <a:latin typeface="Times New Roman" panose="02020603050405020304" pitchFamily="18" charset="0"/>
                <a:cs typeface="Times New Roman" panose="02020603050405020304" pitchFamily="18" charset="0"/>
              </a:rPr>
              <a:t>2019-12-17</a:t>
            </a:fld>
            <a:endParaRPr lang="en-US" dirty="0">
              <a:solidFill>
                <a:schemeClr val="bg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45BC8671-89A0-4ACD-B64A-337B2C6F1403}" type="slidenum">
              <a:rPr lang="en-US" smtClean="0">
                <a:solidFill>
                  <a:schemeClr val="bg1"/>
                </a:solidFill>
                <a:latin typeface="Times New Roman" panose="02020603050405020304" pitchFamily="18" charset="0"/>
                <a:cs typeface="Times New Roman" panose="02020603050405020304" pitchFamily="18" charset="0"/>
              </a:rPr>
              <a:t>9</a:t>
            </a:fld>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491139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TM04033923[[fn=Depth]]</Template>
  <TotalTime>359</TotalTime>
  <Words>585</Words>
  <Application>Microsoft Office PowerPoint</Application>
  <PresentationFormat>Widescreen</PresentationFormat>
  <Paragraphs>97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Corbel</vt:lpstr>
      <vt:lpstr>Times New Roman</vt:lpstr>
      <vt:lpstr>Depth</vt:lpstr>
      <vt:lpstr>PowerPoint Presentation</vt:lpstr>
      <vt:lpstr>Turinys</vt:lpstr>
      <vt:lpstr>Įvadas</vt:lpstr>
      <vt:lpstr>Automobilių gedimai</vt:lpstr>
      <vt:lpstr>PowerPoint Presentation</vt:lpstr>
      <vt:lpstr>PowerPoint Presentation</vt:lpstr>
      <vt:lpstr>Pavarų dėžės gedimai</vt:lpstr>
      <vt:lpstr>Smulkūs automobilio gedimai, kurie virsta labai brangiomis problemomis</vt:lpstr>
      <vt:lpstr>Oro, degalų ir salono filtro keitimas</vt:lpstr>
      <vt:lpstr>PowerPoint Presentation</vt:lpstr>
      <vt:lpstr>Aušinimo skysčio, pavarų dėžės alyvos ir stabdžių skysčio aptarnavimas</vt:lpstr>
      <vt:lpstr>Degimo ir pakaitinimo žvakės </vt:lpstr>
      <vt:lpstr>Šaltiniai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KAUNO TECHNIKOS KOLEGIJOS  INŽINERIJOS MOKSLŲ FAKULTETO  TRANSPORTO MECHANIKOS INŽINERIJOS KRYPČIŲ  STUDIJŲ PROGRAMŲ DEPARTAMENTAS</dc:title>
  <dc:creator>Kniupa Povilas</dc:creator>
  <cp:lastModifiedBy>POVILAS</cp:lastModifiedBy>
  <cp:revision>40</cp:revision>
  <dcterms:created xsi:type="dcterms:W3CDTF">2019-11-06T06:56:22Z</dcterms:created>
  <dcterms:modified xsi:type="dcterms:W3CDTF">2019-12-17T10:54:27Z</dcterms:modified>
</cp:coreProperties>
</file>